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32" r:id="rId5"/>
    <p:sldMasterId id="2147483744" r:id="rId6"/>
    <p:sldMasterId id="2147483756" r:id="rId7"/>
  </p:sldMasterIdLst>
  <p:notesMasterIdLst>
    <p:notesMasterId r:id="rId42"/>
  </p:notesMasterIdLst>
  <p:sldIdLst>
    <p:sldId id="280" r:id="rId8"/>
    <p:sldId id="281" r:id="rId9"/>
    <p:sldId id="307" r:id="rId10"/>
    <p:sldId id="308" r:id="rId11"/>
    <p:sldId id="309" r:id="rId12"/>
    <p:sldId id="303" r:id="rId13"/>
    <p:sldId id="304" r:id="rId14"/>
    <p:sldId id="305" r:id="rId15"/>
    <p:sldId id="293" r:id="rId16"/>
    <p:sldId id="294" r:id="rId17"/>
    <p:sldId id="302" r:id="rId18"/>
    <p:sldId id="297" r:id="rId19"/>
    <p:sldId id="256" r:id="rId20"/>
    <p:sldId id="264" r:id="rId21"/>
    <p:sldId id="266" r:id="rId22"/>
    <p:sldId id="268" r:id="rId23"/>
    <p:sldId id="270" r:id="rId24"/>
    <p:sldId id="299" r:id="rId25"/>
    <p:sldId id="273" r:id="rId26"/>
    <p:sldId id="300" r:id="rId27"/>
    <p:sldId id="298" r:id="rId28"/>
    <p:sldId id="257" r:id="rId29"/>
    <p:sldId id="259" r:id="rId30"/>
    <p:sldId id="306" r:id="rId31"/>
    <p:sldId id="285" r:id="rId32"/>
    <p:sldId id="287" r:id="rId33"/>
    <p:sldId id="288" r:id="rId34"/>
    <p:sldId id="289" r:id="rId35"/>
    <p:sldId id="301" r:id="rId36"/>
    <p:sldId id="291" r:id="rId37"/>
    <p:sldId id="310" r:id="rId38"/>
    <p:sldId id="311" r:id="rId39"/>
    <p:sldId id="312" r:id="rId40"/>
    <p:sldId id="313"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5800"/>
    <a:srgbClr val="0080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41" autoAdjust="0"/>
  </p:normalViewPr>
  <p:slideViewPr>
    <p:cSldViewPr>
      <p:cViewPr>
        <p:scale>
          <a:sx n="110" d="100"/>
          <a:sy n="110" d="100"/>
        </p:scale>
        <p:origin x="-164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4AFCB-1AE0-432D-95A2-CE117FC7A03E}" type="datetimeFigureOut">
              <a:rPr lang="de-DE" smtClean="0"/>
              <a:pPr/>
              <a:t>30.06.2016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6D7ED-27D3-4AC9-8C5A-1A2345A13E0D}" type="slidenum">
              <a:rPr lang="de-DE" smtClean="0"/>
              <a:pPr/>
              <a:t>‹Nr.›</a:t>
            </a:fld>
            <a:endParaRPr lang="de-DE"/>
          </a:p>
        </p:txBody>
      </p:sp>
    </p:spTree>
    <p:extLst>
      <p:ext uri="{BB962C8B-B14F-4D97-AF65-F5344CB8AC3E}">
        <p14:creationId xmlns:p14="http://schemas.microsoft.com/office/powerpoint/2010/main" xmlns="" val="23504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E6E31A-F361-2A46-A4BE-D7E1CBF7F934}" type="slidenum">
              <a:rPr lang="fr-FR" smtClean="0"/>
              <a:pPr/>
              <a:t>4</a:t>
            </a:fld>
            <a:endParaRPr lang="fr-FR"/>
          </a:p>
        </p:txBody>
      </p:sp>
    </p:spTree>
    <p:extLst>
      <p:ext uri="{BB962C8B-B14F-4D97-AF65-F5344CB8AC3E}">
        <p14:creationId xmlns:p14="http://schemas.microsoft.com/office/powerpoint/2010/main" xmlns="" val="180249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526D7ED-27D3-4AC9-8C5A-1A2345A13E0D}" type="slidenum">
              <a:rPr lang="de-DE" smtClean="0"/>
              <a:pPr/>
              <a:t>34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68C3F311-2BA1-4595-922C-92F68C298779}" type="datetimeFigureOut">
              <a:rPr lang="de-DE" smtClean="0"/>
              <a:pPr/>
              <a:t>30.06.2016</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85CD9C97-A750-4267-B107-CAD6FBEAD802}"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C3F311-2BA1-4595-922C-92F68C298779}" type="datetimeFigureOut">
              <a:rPr lang="de-DE" smtClean="0"/>
              <a:pPr/>
              <a:t>30.06.2016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5CD9C97-A750-4267-B107-CAD6FBEAD80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8C3F311-2BA1-4595-922C-92F68C298779}" type="datetimeFigureOut">
              <a:rPr lang="de-DE" smtClean="0"/>
              <a:pPr/>
              <a:t>30.06.2016</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CD9C97-A750-4267-B107-CAD6FBEAD80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6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de.pons.com/%C3%BCbersetzung/englisch-deutsch/Better" TargetMode="Externa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jpeg"/><Relationship Id="rId1" Type="http://schemas.openxmlformats.org/officeDocument/2006/relationships/slideLayout" Target="../slideLayouts/slideLayout68.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7.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G:\BsbB\BsbB%20a%20Microfinance%20Project.mp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3c-bap.web.de/mail/client/mail/mailto;jsessionid=2502ACD8C333646CB6C08CA485A84820-n1.bap31a?to=anja.bremholm@bestsell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eref-web.de/mail/client/dereferrer/?redirectUrl=http://bestsell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0688"/>
            <a:ext cx="8964488" cy="648072"/>
          </a:xfrm>
        </p:spPr>
        <p:txBody>
          <a:bodyPr>
            <a:normAutofit fontScale="90000"/>
          </a:bodyPr>
          <a:lstStyle/>
          <a:p>
            <a:pPr algn="ctr"/>
            <a:r>
              <a:rPr lang="en-US" sz="4000" b="1" dirty="0" smtClean="0">
                <a:solidFill>
                  <a:schemeClr val="bg1"/>
                </a:solidFill>
              </a:rPr>
              <a:t>“Bangladeshis save for a better Bangladesh”</a:t>
            </a:r>
            <a:r>
              <a:rPr lang="de-DE" dirty="0" smtClean="0">
                <a:solidFill>
                  <a:schemeClr val="bg1"/>
                </a:solidFill>
              </a:rPr>
              <a:t/>
            </a:r>
            <a:br>
              <a:rPr lang="de-DE" dirty="0" smtClean="0">
                <a:solidFill>
                  <a:schemeClr val="bg1"/>
                </a:solidFill>
              </a:rPr>
            </a:br>
            <a:endParaRPr lang="de-DE" dirty="0">
              <a:solidFill>
                <a:schemeClr val="bg1"/>
              </a:solidFill>
            </a:endParaRPr>
          </a:p>
        </p:txBody>
      </p:sp>
      <p:pic>
        <p:nvPicPr>
          <p:cNvPr id="4" name="Grafik 3" descr="Logo BsbB 3.png"/>
          <p:cNvPicPr/>
          <p:nvPr/>
        </p:nvPicPr>
        <p:blipFill>
          <a:blip r:embed="rId2" cstate="print"/>
          <a:stretch>
            <a:fillRect/>
          </a:stretch>
        </p:blipFill>
        <p:spPr>
          <a:xfrm>
            <a:off x="1907704" y="1628800"/>
            <a:ext cx="5688632" cy="4032448"/>
          </a:xfrm>
          <a:prstGeom prst="rect">
            <a:avLst/>
          </a:prstGeom>
        </p:spPr>
      </p:pic>
      <p:sp>
        <p:nvSpPr>
          <p:cNvPr id="5" name="Textfeld 4"/>
          <p:cNvSpPr txBox="1"/>
          <p:nvPr/>
        </p:nvSpPr>
        <p:spPr>
          <a:xfrm>
            <a:off x="899592" y="5949280"/>
            <a:ext cx="7560840" cy="369332"/>
          </a:xfrm>
          <a:prstGeom prst="rect">
            <a:avLst/>
          </a:prstGeom>
          <a:noFill/>
        </p:spPr>
        <p:txBody>
          <a:bodyPr wrap="square" rtlCol="0">
            <a:spAutoFit/>
          </a:bodyPr>
          <a:lstStyle/>
          <a:p>
            <a:r>
              <a:rPr lang="de-DE" dirty="0" err="1" smtClean="0">
                <a:latin typeface="Arial Black" pitchFamily="34" charset="0"/>
              </a:rPr>
              <a:t>Sajida</a:t>
            </a:r>
            <a:r>
              <a:rPr lang="de-DE" dirty="0" smtClean="0">
                <a:latin typeface="Arial Black" pitchFamily="34" charset="0"/>
              </a:rPr>
              <a:t> Khattabi	Céline Méhault	Sarah Stelzner</a:t>
            </a:r>
            <a:endParaRPr lang="de-DE"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pPr algn="ctr"/>
            <a:r>
              <a:rPr lang="de-DE" sz="3600" dirty="0" smtClean="0">
                <a:solidFill>
                  <a:schemeClr val="bg1"/>
                </a:solidFill>
              </a:rPr>
              <a:t>Target </a:t>
            </a:r>
            <a:r>
              <a:rPr lang="de-DE" sz="3600" dirty="0" err="1" smtClean="0">
                <a:solidFill>
                  <a:schemeClr val="bg1"/>
                </a:solidFill>
              </a:rPr>
              <a:t>group</a:t>
            </a:r>
            <a:endParaRPr lang="de-DE" sz="3600" dirty="0">
              <a:solidFill>
                <a:schemeClr val="bg1"/>
              </a:solidFill>
            </a:endParaRPr>
          </a:p>
        </p:txBody>
      </p:sp>
      <p:sp>
        <p:nvSpPr>
          <p:cNvPr id="3" name="Inhaltsplatzhalter 2"/>
          <p:cNvSpPr>
            <a:spLocks noGrp="1"/>
          </p:cNvSpPr>
          <p:nvPr>
            <p:ph idx="1"/>
          </p:nvPr>
        </p:nvSpPr>
        <p:spPr>
          <a:xfrm>
            <a:off x="395536" y="1700808"/>
            <a:ext cx="8229600" cy="3733875"/>
          </a:xfrm>
        </p:spPr>
        <p:txBody>
          <a:bodyPr/>
          <a:lstStyle/>
          <a:p>
            <a:pPr marL="514350" indent="-514350">
              <a:buNone/>
            </a:pPr>
            <a:r>
              <a:rPr lang="de-DE" sz="2400" dirty="0" smtClean="0">
                <a:latin typeface="Arial" pitchFamily="34" charset="0"/>
                <a:cs typeface="Arial" pitchFamily="34" charset="0"/>
              </a:rPr>
              <a:t>1) International </a:t>
            </a:r>
            <a:r>
              <a:rPr lang="de-DE" sz="2400" dirty="0" err="1" smtClean="0">
                <a:latin typeface="Arial" pitchFamily="34" charset="0"/>
                <a:cs typeface="Arial" pitchFamily="34" charset="0"/>
              </a:rPr>
              <a:t>companies</a:t>
            </a:r>
            <a:r>
              <a:rPr lang="de-DE" sz="2400" dirty="0">
                <a:latin typeface="Arial" pitchFamily="34" charset="0"/>
                <a:cs typeface="Arial" pitchFamily="34" charset="0"/>
              </a:rPr>
              <a:t> </a:t>
            </a:r>
            <a:r>
              <a:rPr lang="de-DE" sz="2400" dirty="0" err="1" smtClean="0">
                <a:latin typeface="Arial" pitchFamily="34" charset="0"/>
                <a:cs typeface="Arial" pitchFamily="34" charset="0"/>
              </a:rPr>
              <a:t>which</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produce</a:t>
            </a:r>
            <a:r>
              <a:rPr lang="de-DE" sz="2400" dirty="0" smtClean="0">
                <a:latin typeface="Arial" pitchFamily="34" charset="0"/>
                <a:cs typeface="Arial" pitchFamily="34" charset="0"/>
              </a:rPr>
              <a:t> in </a:t>
            </a:r>
            <a:r>
              <a:rPr lang="de-DE" sz="2400" dirty="0" err="1" smtClean="0">
                <a:latin typeface="Arial" pitchFamily="34" charset="0"/>
                <a:cs typeface="Arial" pitchFamily="34" charset="0"/>
              </a:rPr>
              <a:t>Bangladesh</a:t>
            </a:r>
            <a:r>
              <a:rPr lang="de-DE" sz="2400" dirty="0" smtClean="0">
                <a:latin typeface="Arial" pitchFamily="34" charset="0"/>
                <a:cs typeface="Arial" pitchFamily="34" charset="0"/>
              </a:rPr>
              <a:t> </a:t>
            </a:r>
          </a:p>
          <a:p>
            <a:pPr marL="514350" indent="-514350">
              <a:buAutoNum type="arabicParenR"/>
            </a:pPr>
            <a:endParaRPr lang="de-DE" dirty="0"/>
          </a:p>
          <a:p>
            <a:pPr marL="514350" indent="-514350">
              <a:buAutoNum type="arabicParenR"/>
            </a:pPr>
            <a:endParaRPr lang="de-DE" dirty="0" smtClean="0"/>
          </a:p>
          <a:p>
            <a:pPr marL="514350" indent="-514350">
              <a:buNone/>
            </a:pPr>
            <a:r>
              <a:rPr lang="de-DE" dirty="0">
                <a:solidFill>
                  <a:srgbClr val="FF0000"/>
                </a:solidFill>
              </a:rPr>
              <a:t> </a:t>
            </a:r>
            <a:r>
              <a:rPr lang="de-DE" dirty="0" smtClean="0">
                <a:solidFill>
                  <a:srgbClr val="FF0000"/>
                </a:solidFill>
              </a:rPr>
              <a:t>     …………………………….. </a:t>
            </a:r>
            <a:endParaRPr lang="de-DE" dirty="0">
              <a:solidFill>
                <a:srgbClr val="FF0000"/>
              </a:solidFill>
            </a:endParaRPr>
          </a:p>
        </p:txBody>
      </p:sp>
      <p:pic>
        <p:nvPicPr>
          <p:cNvPr id="4" name="Picture 2" descr="http://www.versandhausberater.de/fileadmin/content/blog/EF_Logo_pur_neu_.jpg"/>
          <p:cNvPicPr>
            <a:picLocks noChangeAspect="1" noChangeArrowheads="1"/>
          </p:cNvPicPr>
          <p:nvPr/>
        </p:nvPicPr>
        <p:blipFill>
          <a:blip r:embed="rId2" cstate="print"/>
          <a:srcRect/>
          <a:stretch>
            <a:fillRect/>
          </a:stretch>
        </p:blipFill>
        <p:spPr bwMode="auto">
          <a:xfrm>
            <a:off x="755576" y="5733256"/>
            <a:ext cx="2088232" cy="424984"/>
          </a:xfrm>
          <a:prstGeom prst="rect">
            <a:avLst/>
          </a:prstGeom>
          <a:noFill/>
        </p:spPr>
      </p:pic>
      <p:pic>
        <p:nvPicPr>
          <p:cNvPr id="5" name="Picture 4" descr="http://www.das-gerber.info/typo3temp/pics/e7509f8373.png"/>
          <p:cNvPicPr>
            <a:picLocks noChangeAspect="1" noChangeArrowheads="1"/>
          </p:cNvPicPr>
          <p:nvPr/>
        </p:nvPicPr>
        <p:blipFill>
          <a:blip r:embed="rId3" cstate="print"/>
          <a:srcRect/>
          <a:stretch>
            <a:fillRect/>
          </a:stretch>
        </p:blipFill>
        <p:spPr bwMode="auto">
          <a:xfrm>
            <a:off x="7236296" y="4509120"/>
            <a:ext cx="1162862" cy="1440160"/>
          </a:xfrm>
          <a:prstGeom prst="rect">
            <a:avLst/>
          </a:prstGeom>
          <a:noFill/>
        </p:spPr>
      </p:pic>
      <p:pic>
        <p:nvPicPr>
          <p:cNvPr id="6" name="Picture 6" descr="https://www.tradebyte.com/wp-content/uploads/2013/06/bestseller.png"/>
          <p:cNvPicPr>
            <a:picLocks noChangeAspect="1" noChangeArrowheads="1"/>
          </p:cNvPicPr>
          <p:nvPr/>
        </p:nvPicPr>
        <p:blipFill>
          <a:blip r:embed="rId4" cstate="print"/>
          <a:srcRect/>
          <a:stretch>
            <a:fillRect/>
          </a:stretch>
        </p:blipFill>
        <p:spPr bwMode="auto">
          <a:xfrm>
            <a:off x="6144397" y="3429000"/>
            <a:ext cx="2983306" cy="1212726"/>
          </a:xfrm>
          <a:prstGeom prst="rect">
            <a:avLst/>
          </a:prstGeom>
          <a:noFill/>
        </p:spPr>
      </p:pic>
      <p:pic>
        <p:nvPicPr>
          <p:cNvPr id="7" name="Image 6"/>
          <p:cNvPicPr>
            <a:picLocks noChangeAspect="1"/>
          </p:cNvPicPr>
          <p:nvPr/>
        </p:nvPicPr>
        <p:blipFill>
          <a:blip r:embed="rId5" cstate="print"/>
          <a:stretch>
            <a:fillRect/>
          </a:stretch>
        </p:blipFill>
        <p:spPr>
          <a:xfrm>
            <a:off x="5508104" y="5733256"/>
            <a:ext cx="615516" cy="410344"/>
          </a:xfrm>
          <a:prstGeom prst="rect">
            <a:avLst/>
          </a:prstGeom>
        </p:spPr>
      </p:pic>
      <p:pic>
        <p:nvPicPr>
          <p:cNvPr id="8" name="Image 7"/>
          <p:cNvPicPr>
            <a:picLocks noChangeAspect="1"/>
          </p:cNvPicPr>
          <p:nvPr/>
        </p:nvPicPr>
        <p:blipFill>
          <a:blip r:embed="rId6" cstate="print"/>
          <a:stretch>
            <a:fillRect/>
          </a:stretch>
        </p:blipFill>
        <p:spPr>
          <a:xfrm>
            <a:off x="3923928" y="4641240"/>
            <a:ext cx="2073052" cy="911165"/>
          </a:xfrm>
          <a:prstGeom prst="rect">
            <a:avLst/>
          </a:prstGeom>
        </p:spPr>
      </p:pic>
      <p:pic>
        <p:nvPicPr>
          <p:cNvPr id="9" name="Image 8"/>
          <p:cNvPicPr>
            <a:picLocks noChangeAspect="1"/>
          </p:cNvPicPr>
          <p:nvPr/>
        </p:nvPicPr>
        <p:blipFill>
          <a:blip r:embed="rId7" cstate="print"/>
          <a:stretch>
            <a:fillRect/>
          </a:stretch>
        </p:blipFill>
        <p:spPr>
          <a:xfrm>
            <a:off x="3635896" y="3789040"/>
            <a:ext cx="1836204" cy="360040"/>
          </a:xfrm>
          <a:prstGeom prst="rect">
            <a:avLst/>
          </a:prstGeom>
        </p:spPr>
      </p:pic>
      <p:pic>
        <p:nvPicPr>
          <p:cNvPr id="10" name="Image 9"/>
          <p:cNvPicPr>
            <a:picLocks noChangeAspect="1"/>
          </p:cNvPicPr>
          <p:nvPr/>
        </p:nvPicPr>
        <p:blipFill>
          <a:blip r:embed="rId8" cstate="print"/>
          <a:stretch>
            <a:fillRect/>
          </a:stretch>
        </p:blipFill>
        <p:spPr>
          <a:xfrm>
            <a:off x="1259632" y="4509120"/>
            <a:ext cx="1246641" cy="698119"/>
          </a:xfrm>
          <a:prstGeom prst="rect">
            <a:avLst/>
          </a:prstGeom>
        </p:spPr>
      </p:pic>
      <p:pic>
        <p:nvPicPr>
          <p:cNvPr id="11" name="Image 10"/>
          <p:cNvPicPr>
            <a:picLocks noChangeAspect="1"/>
          </p:cNvPicPr>
          <p:nvPr/>
        </p:nvPicPr>
        <p:blipFill>
          <a:blip r:embed="rId9" cstate="print"/>
          <a:stretch>
            <a:fillRect/>
          </a:stretch>
        </p:blipFill>
        <p:spPr>
          <a:xfrm>
            <a:off x="7236296" y="2420888"/>
            <a:ext cx="905520" cy="690591"/>
          </a:xfrm>
          <a:prstGeom prst="rect">
            <a:avLst/>
          </a:prstGeom>
        </p:spPr>
      </p:pic>
      <p:pic>
        <p:nvPicPr>
          <p:cNvPr id="12" name="Image 11"/>
          <p:cNvPicPr>
            <a:picLocks noChangeAspect="1"/>
          </p:cNvPicPr>
          <p:nvPr/>
        </p:nvPicPr>
        <p:blipFill>
          <a:blip r:embed="rId10" cstate="print"/>
          <a:stretch>
            <a:fillRect/>
          </a:stretch>
        </p:blipFill>
        <p:spPr>
          <a:xfrm>
            <a:off x="3419872" y="5229200"/>
            <a:ext cx="1342008" cy="1342008"/>
          </a:xfrm>
          <a:prstGeom prst="rect">
            <a:avLst/>
          </a:prstGeom>
        </p:spPr>
      </p:pic>
      <p:pic>
        <p:nvPicPr>
          <p:cNvPr id="13" name="Image 12"/>
          <p:cNvPicPr>
            <a:picLocks noChangeAspect="1"/>
          </p:cNvPicPr>
          <p:nvPr/>
        </p:nvPicPr>
        <p:blipFill>
          <a:blip r:embed="rId11" cstate="print"/>
          <a:stretch>
            <a:fillRect/>
          </a:stretch>
        </p:blipFill>
        <p:spPr>
          <a:xfrm>
            <a:off x="4067944" y="2260635"/>
            <a:ext cx="1871092" cy="1008922"/>
          </a:xfrm>
          <a:prstGeom prst="rect">
            <a:avLst/>
          </a:prstGeom>
        </p:spPr>
      </p:pic>
      <p:pic>
        <p:nvPicPr>
          <p:cNvPr id="14" name="Image 13"/>
          <p:cNvPicPr>
            <a:picLocks noChangeAspect="1"/>
          </p:cNvPicPr>
          <p:nvPr/>
        </p:nvPicPr>
        <p:blipFill>
          <a:blip r:embed="rId12" cstate="print"/>
          <a:stretch>
            <a:fillRect/>
          </a:stretch>
        </p:blipFill>
        <p:spPr>
          <a:xfrm>
            <a:off x="1471124" y="2564904"/>
            <a:ext cx="1337105" cy="541660"/>
          </a:xfrm>
          <a:prstGeom prst="rect">
            <a:avLst/>
          </a:prstGeom>
        </p:spPr>
      </p:pic>
      <p:pic>
        <p:nvPicPr>
          <p:cNvPr id="15" name="Image 14"/>
          <p:cNvPicPr>
            <a:picLocks noChangeAspect="1"/>
          </p:cNvPicPr>
          <p:nvPr/>
        </p:nvPicPr>
        <p:blipFill>
          <a:blip r:embed="rId13" cstate="print"/>
          <a:stretch>
            <a:fillRect/>
          </a:stretch>
        </p:blipFill>
        <p:spPr>
          <a:xfrm>
            <a:off x="772720" y="3429000"/>
            <a:ext cx="1599947" cy="11325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normAutofit/>
          </a:bodyPr>
          <a:lstStyle/>
          <a:p>
            <a:pPr algn="ctr"/>
            <a:r>
              <a:rPr lang="de-DE" sz="3600" dirty="0" smtClean="0">
                <a:solidFill>
                  <a:schemeClr val="bg1"/>
                </a:solidFill>
              </a:rPr>
              <a:t>Target </a:t>
            </a:r>
            <a:r>
              <a:rPr lang="de-DE" sz="3600" dirty="0" err="1" smtClean="0">
                <a:solidFill>
                  <a:schemeClr val="bg1"/>
                </a:solidFill>
              </a:rPr>
              <a:t>group</a:t>
            </a:r>
            <a:r>
              <a:rPr lang="de-DE" sz="3600" dirty="0" smtClean="0">
                <a:solidFill>
                  <a:schemeClr val="bg1"/>
                </a:solidFill>
              </a:rPr>
              <a:t> </a:t>
            </a:r>
            <a:endParaRPr lang="de-DE" sz="3600" dirty="0">
              <a:solidFill>
                <a:schemeClr val="bg1"/>
              </a:solidFill>
            </a:endParaRPr>
          </a:p>
        </p:txBody>
      </p:sp>
      <p:sp>
        <p:nvSpPr>
          <p:cNvPr id="3" name="Inhaltsplatzhalter 2"/>
          <p:cNvSpPr>
            <a:spLocks noGrp="1"/>
          </p:cNvSpPr>
          <p:nvPr>
            <p:ph idx="1"/>
          </p:nvPr>
        </p:nvSpPr>
        <p:spPr>
          <a:xfrm>
            <a:off x="395536" y="1484784"/>
            <a:ext cx="8229600" cy="576064"/>
          </a:xfrm>
        </p:spPr>
        <p:txBody>
          <a:bodyPr>
            <a:normAutofit/>
          </a:bodyPr>
          <a:lstStyle/>
          <a:p>
            <a:pPr marL="514350" indent="-514350">
              <a:buNone/>
            </a:pPr>
            <a:r>
              <a:rPr lang="de-DE" sz="2400" dirty="0" smtClean="0">
                <a:latin typeface="Arial" pitchFamily="34" charset="0"/>
                <a:cs typeface="Arial" pitchFamily="34" charset="0"/>
              </a:rPr>
              <a:t>2) Factory </a:t>
            </a:r>
            <a:r>
              <a:rPr lang="de-DE" sz="2400" dirty="0" err="1" smtClean="0">
                <a:latin typeface="Arial" pitchFamily="34" charset="0"/>
                <a:cs typeface="Arial" pitchFamily="34" charset="0"/>
              </a:rPr>
              <a:t>worker</a:t>
            </a:r>
            <a:r>
              <a:rPr lang="de-DE" sz="2400" dirty="0" smtClean="0">
                <a:latin typeface="Arial" pitchFamily="34" charset="0"/>
                <a:cs typeface="Arial" pitchFamily="34" charset="0"/>
              </a:rPr>
              <a:t> of </a:t>
            </a:r>
            <a:r>
              <a:rPr lang="de-DE" sz="2400" dirty="0" err="1" smtClean="0">
                <a:latin typeface="Arial" pitchFamily="34" charset="0"/>
                <a:cs typeface="Arial" pitchFamily="34" charset="0"/>
              </a:rPr>
              <a:t>Bangladesh</a:t>
            </a:r>
            <a:endParaRPr lang="de-DE" sz="2400" dirty="0" smtClean="0">
              <a:latin typeface="Arial" pitchFamily="34" charset="0"/>
              <a:cs typeface="Arial" pitchFamily="34" charset="0"/>
            </a:endParaRPr>
          </a:p>
          <a:p>
            <a:pPr>
              <a:buNone/>
            </a:pPr>
            <a:endParaRPr lang="de-DE" dirty="0"/>
          </a:p>
        </p:txBody>
      </p:sp>
      <p:sp>
        <p:nvSpPr>
          <p:cNvPr id="4" name="Rechteck 3"/>
          <p:cNvSpPr/>
          <p:nvPr/>
        </p:nvSpPr>
        <p:spPr>
          <a:xfrm>
            <a:off x="755576" y="2276872"/>
            <a:ext cx="7704856" cy="43924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pic>
        <p:nvPicPr>
          <p:cNvPr id="7" name="Grafik 6"/>
          <p:cNvPicPr/>
          <p:nvPr/>
        </p:nvPicPr>
        <p:blipFill>
          <a:blip r:embed="rId2" cstate="print"/>
          <a:srcRect l="16428" t="20000" r="50165" b="34706"/>
          <a:stretch>
            <a:fillRect/>
          </a:stretch>
        </p:blipFill>
        <p:spPr bwMode="auto">
          <a:xfrm>
            <a:off x="1547664" y="2780928"/>
            <a:ext cx="1872208" cy="1440160"/>
          </a:xfrm>
          <a:prstGeom prst="rect">
            <a:avLst/>
          </a:prstGeom>
          <a:noFill/>
          <a:ln w="9525">
            <a:noFill/>
            <a:miter lim="800000"/>
            <a:headEnd/>
            <a:tailEnd/>
          </a:ln>
        </p:spPr>
      </p:pic>
      <p:sp>
        <p:nvSpPr>
          <p:cNvPr id="1025" name="Rectangle 1"/>
          <p:cNvSpPr>
            <a:spLocks noChangeArrowheads="1"/>
          </p:cNvSpPr>
          <p:nvPr/>
        </p:nvSpPr>
        <p:spPr bwMode="auto">
          <a:xfrm>
            <a:off x="827584" y="2276872"/>
            <a:ext cx="33843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mj-lt"/>
                <a:ea typeface="Calibri" pitchFamily="34" charset="0"/>
                <a:cs typeface="Times New Roman" pitchFamily="18" charset="0"/>
              </a:rPr>
              <a:t>„</a:t>
            </a:r>
            <a:r>
              <a:rPr kumimoji="0" lang="de-DE" sz="1400" b="1" i="0" u="none" strike="noStrike" cap="none" normalizeH="0" baseline="0" dirty="0" err="1" smtClean="0">
                <a:ln>
                  <a:noFill/>
                </a:ln>
                <a:solidFill>
                  <a:schemeClr val="tx1"/>
                </a:solidFill>
                <a:effectLst/>
                <a:latin typeface="+mj-lt"/>
                <a:ea typeface="Calibri" pitchFamily="34" charset="0"/>
                <a:cs typeface="Times New Roman" pitchFamily="18" charset="0"/>
              </a:rPr>
              <a:t>Parmin</a:t>
            </a:r>
            <a:r>
              <a:rPr kumimoji="0" lang="de-DE"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de-DE" sz="1400" b="1" i="0" u="none" strike="noStrike" cap="none" normalizeH="0" baseline="0" dirty="0" err="1" smtClean="0">
                <a:ln>
                  <a:noFill/>
                </a:ln>
                <a:solidFill>
                  <a:schemeClr val="tx1"/>
                </a:solidFill>
                <a:effectLst/>
                <a:latin typeface="+mj-lt"/>
                <a:ea typeface="Calibri" pitchFamily="34" charset="0"/>
                <a:cs typeface="Times New Roman" pitchFamily="18" charset="0"/>
              </a:rPr>
              <a:t>Hazari</a:t>
            </a:r>
            <a:r>
              <a:rPr kumimoji="0" lang="de-DE"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de-DE" sz="1400" b="1" i="0" u="none" strike="noStrike" cap="none" normalizeH="0" baseline="0" dirty="0" err="1" smtClean="0">
                <a:ln>
                  <a:noFill/>
                </a:ln>
                <a:solidFill>
                  <a:schemeClr val="tx1"/>
                </a:solidFill>
                <a:effectLst/>
                <a:latin typeface="+mj-lt"/>
                <a:ea typeface="Calibri" pitchFamily="34" charset="0"/>
                <a:cs typeface="Times New Roman" pitchFamily="18" charset="0"/>
              </a:rPr>
              <a:t>the</a:t>
            </a:r>
            <a:r>
              <a:rPr kumimoji="0" lang="de-DE"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de-DE" sz="1400" b="1" i="0" u="none" strike="noStrike" cap="none" normalizeH="0" baseline="0" dirty="0" err="1" smtClean="0">
                <a:ln>
                  <a:noFill/>
                </a:ln>
                <a:solidFill>
                  <a:schemeClr val="tx1"/>
                </a:solidFill>
                <a:effectLst/>
                <a:latin typeface="+mj-lt"/>
                <a:ea typeface="Calibri" pitchFamily="34" charset="0"/>
                <a:cs typeface="Times New Roman" pitchFamily="18" charset="0"/>
              </a:rPr>
              <a:t>worried</a:t>
            </a:r>
            <a:r>
              <a:rPr kumimoji="0" lang="de-DE"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lang="de-DE" sz="1400" b="1" dirty="0" err="1" smtClean="0">
                <a:latin typeface="+mj-lt"/>
                <a:ea typeface="Calibri" pitchFamily="34" charset="0"/>
                <a:cs typeface="Times New Roman" pitchFamily="18" charset="0"/>
              </a:rPr>
              <a:t>s</a:t>
            </a:r>
            <a:r>
              <a:rPr kumimoji="0" lang="de-DE" sz="1400" b="1" i="0" u="none" strike="noStrike" cap="none" normalizeH="0" baseline="0" dirty="0" err="1" smtClean="0">
                <a:ln>
                  <a:noFill/>
                </a:ln>
                <a:solidFill>
                  <a:schemeClr val="tx1"/>
                </a:solidFill>
                <a:effectLst/>
                <a:latin typeface="+mj-lt"/>
                <a:ea typeface="Calibri" pitchFamily="34" charset="0"/>
                <a:cs typeface="Times New Roman" pitchFamily="18" charset="0"/>
              </a:rPr>
              <a:t>ewer</a:t>
            </a:r>
            <a:endParaRPr kumimoji="0" lang="de-DE" sz="3200" b="0" i="0" u="none" strike="noStrike" cap="none" normalizeH="0" baseline="0" dirty="0" smtClean="0">
              <a:ln>
                <a:noFill/>
              </a:ln>
              <a:solidFill>
                <a:schemeClr val="tx1"/>
              </a:solidFill>
              <a:effectLst/>
              <a:latin typeface="+mj-lt"/>
              <a:cs typeface="Arial" pitchFamily="34" charset="0"/>
            </a:endParaRPr>
          </a:p>
        </p:txBody>
      </p:sp>
      <p:cxnSp>
        <p:nvCxnSpPr>
          <p:cNvPr id="10" name="Gerade Verbindung 9"/>
          <p:cNvCxnSpPr>
            <a:stCxn id="4" idx="1"/>
            <a:endCxn id="4" idx="3"/>
          </p:cNvCxnSpPr>
          <p:nvPr/>
        </p:nvCxnSpPr>
        <p:spPr>
          <a:xfrm>
            <a:off x="755576" y="4473116"/>
            <a:ext cx="7704856" cy="0"/>
          </a:xfrm>
          <a:prstGeom prst="line">
            <a:avLst/>
          </a:prstGeom>
        </p:spPr>
        <p:style>
          <a:lnRef idx="2">
            <a:schemeClr val="dk1"/>
          </a:lnRef>
          <a:fillRef idx="0">
            <a:schemeClr val="dk1"/>
          </a:fillRef>
          <a:effectRef idx="1">
            <a:schemeClr val="dk1"/>
          </a:effectRef>
          <a:fontRef idx="minor">
            <a:schemeClr val="tx1"/>
          </a:fontRef>
        </p:style>
      </p:cxnSp>
      <p:cxnSp>
        <p:nvCxnSpPr>
          <p:cNvPr id="12" name="Gerade Verbindung 11"/>
          <p:cNvCxnSpPr>
            <a:stCxn id="4" idx="0"/>
            <a:endCxn id="4" idx="2"/>
          </p:cNvCxnSpPr>
          <p:nvPr/>
        </p:nvCxnSpPr>
        <p:spPr>
          <a:xfrm>
            <a:off x="4608004" y="2276872"/>
            <a:ext cx="0" cy="4392488"/>
          </a:xfrm>
          <a:prstGeom prst="line">
            <a:avLst/>
          </a:prstGeom>
        </p:spPr>
        <p:style>
          <a:lnRef idx="2">
            <a:schemeClr val="dk1"/>
          </a:lnRef>
          <a:fillRef idx="0">
            <a:schemeClr val="dk1"/>
          </a:fillRef>
          <a:effectRef idx="1">
            <a:schemeClr val="dk1"/>
          </a:effectRef>
          <a:fontRef idx="minor">
            <a:schemeClr val="tx1"/>
          </a:fontRef>
        </p:style>
      </p:cxnSp>
      <p:sp>
        <p:nvSpPr>
          <p:cNvPr id="16" name="Textfeld 15"/>
          <p:cNvSpPr txBox="1"/>
          <p:nvPr/>
        </p:nvSpPr>
        <p:spPr>
          <a:xfrm>
            <a:off x="4716016" y="2348880"/>
            <a:ext cx="3600400" cy="1231106"/>
          </a:xfrm>
          <a:prstGeom prst="rect">
            <a:avLst/>
          </a:prstGeom>
          <a:noFill/>
        </p:spPr>
        <p:txBody>
          <a:bodyPr wrap="square" rtlCol="0">
            <a:spAutoFit/>
          </a:bodyPr>
          <a:lstStyle/>
          <a:p>
            <a:r>
              <a:rPr lang="de-DE" sz="1400" b="1" dirty="0" err="1" smtClean="0">
                <a:latin typeface="+mj-lt"/>
                <a:ea typeface="Calibri" pitchFamily="34" charset="0"/>
                <a:cs typeface="Times New Roman" pitchFamily="18" charset="0"/>
              </a:rPr>
              <a:t>Behavior</a:t>
            </a:r>
            <a:endParaRPr lang="de-DE" sz="1400" b="1" dirty="0" smtClean="0">
              <a:latin typeface="+mj-lt"/>
              <a:ea typeface="Calibri" pitchFamily="34" charset="0"/>
              <a:cs typeface="Times New Roman" pitchFamily="18" charset="0"/>
            </a:endParaRPr>
          </a:p>
          <a:p>
            <a:endParaRPr lang="de-DE" dirty="0" smtClean="0"/>
          </a:p>
          <a:p>
            <a:pPr>
              <a:buFont typeface="Wingdings" pitchFamily="2" charset="2"/>
              <a:buChar char="§"/>
            </a:pP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has</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worked</a:t>
            </a:r>
            <a:r>
              <a:rPr lang="de-DE" sz="1400" dirty="0" smtClean="0">
                <a:ea typeface="Calibri" pitchFamily="34" charset="0"/>
                <a:cs typeface="Times New Roman" pitchFamily="18" charset="0"/>
              </a:rPr>
              <a:t> in </a:t>
            </a:r>
            <a:r>
              <a:rPr lang="de-DE" sz="1400" dirty="0" err="1" smtClean="0">
                <a:ea typeface="Calibri" pitchFamily="34" charset="0"/>
                <a:cs typeface="Times New Roman" pitchFamily="18" charset="0"/>
              </a:rPr>
              <a:t>the</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factory</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for</a:t>
            </a:r>
            <a:r>
              <a:rPr lang="de-DE" sz="1400" dirty="0" smtClean="0">
                <a:ea typeface="Calibri" pitchFamily="34" charset="0"/>
                <a:cs typeface="Times New Roman" pitchFamily="18" charset="0"/>
              </a:rPr>
              <a:t> 7 </a:t>
            </a:r>
            <a:r>
              <a:rPr lang="de-DE" sz="1400" dirty="0" err="1" smtClean="0">
                <a:ea typeface="Calibri" pitchFamily="34" charset="0"/>
                <a:cs typeface="Times New Roman" pitchFamily="18" charset="0"/>
              </a:rPr>
              <a:t>years</a:t>
            </a:r>
            <a:endParaRPr lang="de-DE" sz="1400" dirty="0" smtClean="0">
              <a:ea typeface="Calibri" pitchFamily="34" charset="0"/>
              <a:cs typeface="Times New Roman" pitchFamily="18" charset="0"/>
            </a:endParaRPr>
          </a:p>
          <a:p>
            <a:pPr>
              <a:buFont typeface="Wingdings" pitchFamily="2" charset="2"/>
              <a:buChar char="§"/>
            </a:pP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sees</a:t>
            </a:r>
            <a:r>
              <a:rPr lang="de-DE" sz="1400" dirty="0" smtClean="0">
                <a:ea typeface="Calibri" pitchFamily="34" charset="0"/>
                <a:cs typeface="Times New Roman" pitchFamily="18" charset="0"/>
              </a:rPr>
              <a:t> her </a:t>
            </a:r>
            <a:r>
              <a:rPr lang="de-DE" sz="1400" dirty="0" err="1" smtClean="0">
                <a:ea typeface="Calibri" pitchFamily="34" charset="0"/>
                <a:cs typeface="Times New Roman" pitchFamily="18" charset="0"/>
              </a:rPr>
              <a:t>children</a:t>
            </a:r>
            <a:r>
              <a:rPr lang="de-DE" sz="1400" dirty="0" smtClean="0">
                <a:ea typeface="Calibri" pitchFamily="34" charset="0"/>
                <a:cs typeface="Times New Roman" pitchFamily="18" charset="0"/>
              </a:rPr>
              <a:t> 2 </a:t>
            </a:r>
            <a:r>
              <a:rPr lang="de-DE" sz="1400" dirty="0" err="1" smtClean="0">
                <a:ea typeface="Calibri" pitchFamily="34" charset="0"/>
                <a:cs typeface="Times New Roman" pitchFamily="18" charset="0"/>
              </a:rPr>
              <a:t>times</a:t>
            </a:r>
            <a:r>
              <a:rPr lang="de-DE" sz="1400" dirty="0" smtClean="0">
                <a:ea typeface="Calibri" pitchFamily="34" charset="0"/>
                <a:cs typeface="Times New Roman" pitchFamily="18" charset="0"/>
              </a:rPr>
              <a:t> a </a:t>
            </a:r>
            <a:r>
              <a:rPr lang="de-DE" sz="1400" dirty="0" err="1" smtClean="0">
                <a:ea typeface="Calibri" pitchFamily="34" charset="0"/>
                <a:cs typeface="Times New Roman" pitchFamily="18" charset="0"/>
              </a:rPr>
              <a:t>year</a:t>
            </a:r>
            <a:endParaRPr lang="de-DE" sz="1400" dirty="0" smtClean="0">
              <a:ea typeface="Calibri" pitchFamily="34" charset="0"/>
              <a:cs typeface="Times New Roman" pitchFamily="18" charset="0"/>
            </a:endParaRPr>
          </a:p>
          <a:p>
            <a:pPr>
              <a:buFont typeface="Wingdings" pitchFamily="2" charset="2"/>
              <a:buChar char="§"/>
            </a:pP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had</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money</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under</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the</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mattress</a:t>
            </a:r>
            <a:r>
              <a:rPr lang="de-DE" sz="1400" dirty="0" smtClean="0">
                <a:ea typeface="Calibri" pitchFamily="34" charset="0"/>
                <a:cs typeface="Times New Roman" pitchFamily="18" charset="0"/>
              </a:rPr>
              <a:t> -&gt; was </a:t>
            </a:r>
            <a:r>
              <a:rPr lang="de-DE" sz="1400" dirty="0" err="1" smtClean="0">
                <a:ea typeface="Calibri" pitchFamily="34" charset="0"/>
                <a:cs typeface="Times New Roman" pitchFamily="18" charset="0"/>
              </a:rPr>
              <a:t>stolen</a:t>
            </a:r>
            <a:endParaRPr lang="de-DE" sz="1400" dirty="0" smtClean="0">
              <a:ea typeface="Calibri" pitchFamily="34" charset="0"/>
              <a:cs typeface="Times New Roman" pitchFamily="18" charset="0"/>
            </a:endParaRPr>
          </a:p>
        </p:txBody>
      </p:sp>
      <p:sp>
        <p:nvSpPr>
          <p:cNvPr id="18" name="Textfeld 17"/>
          <p:cNvSpPr txBox="1"/>
          <p:nvPr/>
        </p:nvSpPr>
        <p:spPr>
          <a:xfrm>
            <a:off x="899592" y="4653136"/>
            <a:ext cx="3600400" cy="1600438"/>
          </a:xfrm>
          <a:prstGeom prst="rect">
            <a:avLst/>
          </a:prstGeom>
          <a:noFill/>
        </p:spPr>
        <p:txBody>
          <a:bodyPr wrap="square" rtlCol="0">
            <a:spAutoFit/>
          </a:bodyPr>
          <a:lstStyle/>
          <a:p>
            <a:r>
              <a:rPr lang="de-DE" sz="1400" b="1" dirty="0" err="1" smtClean="0">
                <a:latin typeface="+mj-lt"/>
                <a:ea typeface="Calibri" pitchFamily="34" charset="0"/>
                <a:cs typeface="Times New Roman" pitchFamily="18" charset="0"/>
              </a:rPr>
              <a:t>Demography</a:t>
            </a:r>
            <a:endParaRPr lang="de-DE" sz="1400" b="1" dirty="0" smtClean="0">
              <a:latin typeface="+mj-lt"/>
              <a:ea typeface="Calibri" pitchFamily="34" charset="0"/>
              <a:cs typeface="Times New Roman" pitchFamily="18" charset="0"/>
            </a:endParaRPr>
          </a:p>
          <a:p>
            <a:endParaRPr lang="de-DE" sz="1400" b="1" dirty="0" smtClean="0">
              <a:latin typeface="+mj-lt"/>
              <a:cs typeface="Times New Roman" pitchFamily="18" charset="0"/>
            </a:endParaRPr>
          </a:p>
          <a:p>
            <a:pPr>
              <a:buFont typeface="Wingdings" pitchFamily="2" charset="2"/>
              <a:buChar char="§"/>
            </a:pPr>
            <a:r>
              <a:rPr lang="de-DE" sz="1400" dirty="0" smtClean="0">
                <a:cs typeface="Times New Roman" pitchFamily="18" charset="0"/>
              </a:rPr>
              <a:t>  27 </a:t>
            </a:r>
            <a:r>
              <a:rPr lang="de-DE" sz="1400" dirty="0" err="1" smtClean="0">
                <a:cs typeface="Times New Roman" pitchFamily="18" charset="0"/>
              </a:rPr>
              <a:t>years</a:t>
            </a:r>
            <a:r>
              <a:rPr lang="de-DE" sz="1400" dirty="0" smtClean="0">
                <a:cs typeface="Times New Roman" pitchFamily="18" charset="0"/>
              </a:rPr>
              <a:t> </a:t>
            </a:r>
            <a:r>
              <a:rPr lang="de-DE" sz="1400" dirty="0" err="1" smtClean="0">
                <a:cs typeface="Times New Roman" pitchFamily="18" charset="0"/>
              </a:rPr>
              <a:t>old</a:t>
            </a:r>
            <a:endParaRPr lang="de-DE" sz="1400" dirty="0" smtClean="0">
              <a:cs typeface="Times New Roman" pitchFamily="18" charset="0"/>
            </a:endParaRPr>
          </a:p>
          <a:p>
            <a:pPr>
              <a:buFont typeface="Wingdings" pitchFamily="2" charset="2"/>
              <a:buChar char="§"/>
            </a:pPr>
            <a:r>
              <a:rPr lang="de-DE" sz="1400" dirty="0" smtClean="0">
                <a:cs typeface="Times New Roman" pitchFamily="18" charset="0"/>
              </a:rPr>
              <a:t>  wage: BDT 6.900 </a:t>
            </a:r>
          </a:p>
          <a:p>
            <a:pPr>
              <a:buFont typeface="Wingdings" pitchFamily="2" charset="2"/>
              <a:buChar char="§"/>
            </a:pPr>
            <a:r>
              <a:rPr lang="de-DE" sz="1400" dirty="0" smtClean="0">
                <a:cs typeface="Times New Roman" pitchFamily="18" charset="0"/>
              </a:rPr>
              <a:t>  </a:t>
            </a:r>
            <a:r>
              <a:rPr lang="de-DE" sz="1400" dirty="0" err="1" smtClean="0">
                <a:cs typeface="Times New Roman" pitchFamily="18" charset="0"/>
              </a:rPr>
              <a:t>birthplace</a:t>
            </a:r>
            <a:r>
              <a:rPr lang="de-DE" sz="1400" dirty="0" smtClean="0">
                <a:cs typeface="Times New Roman" pitchFamily="18" charset="0"/>
              </a:rPr>
              <a:t>: </a:t>
            </a:r>
            <a:r>
              <a:rPr lang="de-DE" sz="1400" dirty="0" err="1" smtClean="0">
                <a:cs typeface="Times New Roman" pitchFamily="18" charset="0"/>
              </a:rPr>
              <a:t>Burimari</a:t>
            </a:r>
            <a:endParaRPr lang="de-DE" sz="1400" dirty="0" smtClean="0">
              <a:cs typeface="Times New Roman" pitchFamily="18" charset="0"/>
            </a:endParaRPr>
          </a:p>
          <a:p>
            <a:pPr lvl="0">
              <a:buFont typeface="Wingdings" pitchFamily="2" charset="2"/>
              <a:buChar char="§"/>
            </a:pPr>
            <a:r>
              <a:rPr lang="de-DE" sz="1400" dirty="0" smtClean="0">
                <a:cs typeface="Times New Roman" pitchFamily="18" charset="0"/>
              </a:rPr>
              <a:t>  2 </a:t>
            </a:r>
            <a:r>
              <a:rPr lang="de-DE" sz="1400" dirty="0" err="1" smtClean="0">
                <a:cs typeface="Times New Roman" pitchFamily="18" charset="0"/>
              </a:rPr>
              <a:t>daughters</a:t>
            </a:r>
            <a:r>
              <a:rPr lang="de-DE" sz="1400" dirty="0" smtClean="0">
                <a:cs typeface="Times New Roman" pitchFamily="18" charset="0"/>
              </a:rPr>
              <a:t>, </a:t>
            </a:r>
            <a:r>
              <a:rPr lang="de-DE" sz="1400" dirty="0" err="1" smtClean="0"/>
              <a:t>stay</a:t>
            </a:r>
            <a:r>
              <a:rPr lang="de-DE" sz="1400" dirty="0" smtClean="0"/>
              <a:t> </a:t>
            </a:r>
            <a:r>
              <a:rPr lang="de-DE" sz="1400" dirty="0" err="1" smtClean="0"/>
              <a:t>with</a:t>
            </a:r>
            <a:r>
              <a:rPr lang="de-DE" sz="1400" dirty="0" smtClean="0"/>
              <a:t> </a:t>
            </a:r>
            <a:r>
              <a:rPr lang="de-DE" sz="1400" dirty="0" err="1" smtClean="0"/>
              <a:t>their</a:t>
            </a:r>
            <a:r>
              <a:rPr lang="de-DE" sz="1400" dirty="0" smtClean="0"/>
              <a:t> </a:t>
            </a:r>
            <a:r>
              <a:rPr lang="de-DE" sz="1400" dirty="0" err="1" smtClean="0"/>
              <a:t>grandmother</a:t>
            </a:r>
            <a:r>
              <a:rPr lang="de-DE" sz="1400" dirty="0" smtClean="0"/>
              <a:t> in </a:t>
            </a:r>
          </a:p>
          <a:p>
            <a:pPr lvl="0"/>
            <a:r>
              <a:rPr lang="de-DE" sz="1400" dirty="0" smtClean="0">
                <a:cs typeface="Times New Roman" pitchFamily="18" charset="0"/>
              </a:rPr>
              <a:t>    </a:t>
            </a:r>
            <a:r>
              <a:rPr lang="de-DE" sz="1400" dirty="0" err="1" smtClean="0">
                <a:cs typeface="Times New Roman" pitchFamily="18" charset="0"/>
              </a:rPr>
              <a:t>Burimari</a:t>
            </a:r>
            <a:r>
              <a:rPr lang="de-DE" sz="1400" dirty="0" smtClean="0">
                <a:cs typeface="Times New Roman" pitchFamily="18" charset="0"/>
              </a:rPr>
              <a:t> </a:t>
            </a:r>
            <a:r>
              <a:rPr lang="de-DE" sz="1400" dirty="0" smtClean="0"/>
              <a:t> </a:t>
            </a:r>
          </a:p>
        </p:txBody>
      </p:sp>
      <p:sp>
        <p:nvSpPr>
          <p:cNvPr id="20" name="Textfeld 19"/>
          <p:cNvSpPr txBox="1"/>
          <p:nvPr/>
        </p:nvSpPr>
        <p:spPr>
          <a:xfrm>
            <a:off x="4716016" y="4581128"/>
            <a:ext cx="3744416" cy="1169551"/>
          </a:xfrm>
          <a:prstGeom prst="rect">
            <a:avLst/>
          </a:prstGeom>
          <a:noFill/>
        </p:spPr>
        <p:txBody>
          <a:bodyPr wrap="square" rtlCol="0">
            <a:spAutoFit/>
          </a:bodyPr>
          <a:lstStyle/>
          <a:p>
            <a:r>
              <a:rPr lang="de-DE" sz="1400" b="1" dirty="0" err="1" smtClean="0">
                <a:latin typeface="+mj-lt"/>
                <a:ea typeface="Calibri" pitchFamily="34" charset="0"/>
                <a:cs typeface="Times New Roman" pitchFamily="18" charset="0"/>
              </a:rPr>
              <a:t>Wishes</a:t>
            </a:r>
            <a:r>
              <a:rPr lang="de-DE" sz="1400" b="1" dirty="0" smtClean="0">
                <a:latin typeface="+mj-lt"/>
                <a:ea typeface="Calibri" pitchFamily="34" charset="0"/>
                <a:cs typeface="Times New Roman" pitchFamily="18" charset="0"/>
              </a:rPr>
              <a:t> </a:t>
            </a:r>
            <a:r>
              <a:rPr lang="de-DE" sz="1400" b="1" dirty="0" err="1" smtClean="0">
                <a:latin typeface="+mj-lt"/>
                <a:ea typeface="Calibri" pitchFamily="34" charset="0"/>
                <a:cs typeface="Times New Roman" pitchFamily="18" charset="0"/>
              </a:rPr>
              <a:t>and</a:t>
            </a:r>
            <a:r>
              <a:rPr lang="de-DE" sz="1400" b="1" dirty="0" smtClean="0">
                <a:latin typeface="+mj-lt"/>
                <a:ea typeface="Calibri" pitchFamily="34" charset="0"/>
                <a:cs typeface="Times New Roman" pitchFamily="18" charset="0"/>
              </a:rPr>
              <a:t> </a:t>
            </a:r>
            <a:r>
              <a:rPr lang="de-DE" sz="1400" b="1" dirty="0" err="1" smtClean="0">
                <a:latin typeface="+mj-lt"/>
                <a:ea typeface="Calibri" pitchFamily="34" charset="0"/>
                <a:cs typeface="Times New Roman" pitchFamily="18" charset="0"/>
              </a:rPr>
              <a:t>needs</a:t>
            </a:r>
            <a:endParaRPr lang="de-DE" sz="1400" b="1" dirty="0" smtClean="0">
              <a:latin typeface="+mj-lt"/>
              <a:ea typeface="Calibri" pitchFamily="34" charset="0"/>
              <a:cs typeface="Times New Roman" pitchFamily="18" charset="0"/>
            </a:endParaRPr>
          </a:p>
          <a:p>
            <a:endParaRPr lang="de-DE" sz="1400" b="1" dirty="0" smtClean="0">
              <a:latin typeface="+mj-lt"/>
              <a:ea typeface="Calibri" pitchFamily="34" charset="0"/>
              <a:cs typeface="Times New Roman" pitchFamily="18" charset="0"/>
            </a:endParaRPr>
          </a:p>
          <a:p>
            <a:pPr>
              <a:buFont typeface="Wingdings" pitchFamily="2" charset="2"/>
              <a:buChar char="§"/>
            </a:pP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visit</a:t>
            </a:r>
            <a:r>
              <a:rPr lang="de-DE" sz="1400" dirty="0" smtClean="0">
                <a:ea typeface="Calibri" pitchFamily="34" charset="0"/>
                <a:cs typeface="Times New Roman" pitchFamily="18" charset="0"/>
              </a:rPr>
              <a:t> her </a:t>
            </a:r>
            <a:r>
              <a:rPr lang="de-DE" sz="1400" dirty="0" err="1" smtClean="0">
                <a:ea typeface="Calibri" pitchFamily="34" charset="0"/>
                <a:cs typeface="Times New Roman" pitchFamily="18" charset="0"/>
              </a:rPr>
              <a:t>children</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currently</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she</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can</a:t>
            </a:r>
            <a:r>
              <a:rPr lang="de-DE" sz="1400" dirty="0" smtClean="0">
                <a:ea typeface="Calibri" pitchFamily="34" charset="0"/>
                <a:cs typeface="Times New Roman" pitchFamily="18" charset="0"/>
              </a:rPr>
              <a:t> do </a:t>
            </a:r>
            <a:r>
              <a:rPr lang="de-DE" sz="1400" dirty="0" err="1" smtClean="0">
                <a:ea typeface="Calibri" pitchFamily="34" charset="0"/>
                <a:cs typeface="Times New Roman" pitchFamily="18" charset="0"/>
              </a:rPr>
              <a:t>it</a:t>
            </a:r>
            <a:r>
              <a:rPr lang="de-DE" sz="1400" dirty="0" smtClean="0">
                <a:ea typeface="Calibri" pitchFamily="34" charset="0"/>
                <a:cs typeface="Times New Roman" pitchFamily="18" charset="0"/>
              </a:rPr>
              <a:t> 2   </a:t>
            </a:r>
          </a:p>
          <a:p>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times</a:t>
            </a:r>
            <a:r>
              <a:rPr lang="de-DE" sz="1400" dirty="0" smtClean="0">
                <a:ea typeface="Calibri" pitchFamily="34" charset="0"/>
                <a:cs typeface="Times New Roman" pitchFamily="18" charset="0"/>
              </a:rPr>
              <a:t> a </a:t>
            </a:r>
            <a:r>
              <a:rPr lang="de-DE" sz="1400" dirty="0" err="1" smtClean="0">
                <a:ea typeface="Calibri" pitchFamily="34" charset="0"/>
                <a:cs typeface="Times New Roman" pitchFamily="18" charset="0"/>
              </a:rPr>
              <a:t>year</a:t>
            </a:r>
            <a:r>
              <a:rPr lang="de-DE" sz="1400" dirty="0" smtClean="0">
                <a:ea typeface="Calibri" pitchFamily="34" charset="0"/>
                <a:cs typeface="Times New Roman" pitchFamily="18" charset="0"/>
              </a:rPr>
              <a:t>)</a:t>
            </a:r>
          </a:p>
          <a:p>
            <a:pPr>
              <a:buFont typeface="Wingdings" pitchFamily="2" charset="2"/>
              <a:buChar char="§"/>
            </a:pP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training</a:t>
            </a:r>
            <a:r>
              <a:rPr lang="de-DE" sz="1400" dirty="0" smtClean="0">
                <a:ea typeface="Calibri" pitchFamily="34" charset="0"/>
                <a:cs typeface="Times New Roman" pitchFamily="18" charset="0"/>
              </a:rPr>
              <a:t> to </a:t>
            </a:r>
            <a:r>
              <a:rPr lang="de-DE" sz="1400" dirty="0" err="1" smtClean="0">
                <a:ea typeface="Calibri" pitchFamily="34" charset="0"/>
                <a:cs typeface="Times New Roman" pitchFamily="18" charset="0"/>
              </a:rPr>
              <a:t>get</a:t>
            </a:r>
            <a:r>
              <a:rPr lang="de-DE" sz="1400" dirty="0" smtClean="0">
                <a:ea typeface="Calibri" pitchFamily="34" charset="0"/>
                <a:cs typeface="Times New Roman" pitchFamily="18" charset="0"/>
              </a:rPr>
              <a:t> a </a:t>
            </a:r>
            <a:r>
              <a:rPr lang="de-DE" sz="1400" dirty="0" err="1" smtClean="0">
                <a:ea typeface="Calibri" pitchFamily="34" charset="0"/>
                <a:cs typeface="Times New Roman" pitchFamily="18" charset="0"/>
              </a:rPr>
              <a:t>better</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position</a:t>
            </a:r>
            <a:r>
              <a:rPr lang="de-DE" sz="1400" dirty="0" smtClean="0">
                <a:ea typeface="Calibri" pitchFamily="34" charset="0"/>
                <a:cs typeface="Times New Roman" pitchFamily="18" charset="0"/>
              </a:rPr>
              <a:t> in </a:t>
            </a:r>
            <a:r>
              <a:rPr lang="de-DE" sz="1400" dirty="0" err="1" smtClean="0">
                <a:ea typeface="Calibri" pitchFamily="34" charset="0"/>
                <a:cs typeface="Times New Roman" pitchFamily="18" charset="0"/>
              </a:rPr>
              <a:t>the</a:t>
            </a:r>
            <a:r>
              <a:rPr lang="de-DE" sz="1400" dirty="0" smtClean="0">
                <a:ea typeface="Calibri" pitchFamily="34" charset="0"/>
                <a:cs typeface="Times New Roman" pitchFamily="18" charset="0"/>
              </a:rPr>
              <a:t> </a:t>
            </a:r>
            <a:r>
              <a:rPr lang="de-DE" sz="1400" dirty="0" err="1" smtClean="0">
                <a:ea typeface="Calibri" pitchFamily="34" charset="0"/>
                <a:cs typeface="Times New Roman" pitchFamily="18" charset="0"/>
              </a:rPr>
              <a:t>factory</a:t>
            </a:r>
            <a:endParaRPr lang="de-DE" sz="14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6" name="Grafik 5" descr="http://www.karriere.de/media/Bewerbung/U-Bew_420_FotolEdhar-Fotoli.jpg"/>
          <p:cNvPicPr/>
          <p:nvPr/>
        </p:nvPicPr>
        <p:blipFill>
          <a:blip r:embed="rId3" cstate="print"/>
          <a:srcRect/>
          <a:stretch>
            <a:fillRect/>
          </a:stretch>
        </p:blipFill>
        <p:spPr bwMode="auto">
          <a:xfrm>
            <a:off x="3635896" y="620688"/>
            <a:ext cx="2061715" cy="1152128"/>
          </a:xfrm>
          <a:prstGeom prst="rect">
            <a:avLst/>
          </a:prstGeom>
          <a:noFill/>
          <a:ln w="9525">
            <a:noFill/>
            <a:miter lim="800000"/>
            <a:headEnd/>
            <a:tailEnd/>
          </a:ln>
        </p:spPr>
      </p:pic>
      <p:pic>
        <p:nvPicPr>
          <p:cNvPr id="7" name="Grafik 6" descr="https://www.tagesschau.de/multimedia/bilder/abdul-101~_v-videowebl.jpg"/>
          <p:cNvPicPr/>
          <p:nvPr/>
        </p:nvPicPr>
        <p:blipFill>
          <a:blip r:embed="rId4" cstate="print"/>
          <a:srcRect/>
          <a:stretch>
            <a:fillRect/>
          </a:stretch>
        </p:blipFill>
        <p:spPr bwMode="auto">
          <a:xfrm>
            <a:off x="6948264" y="2708920"/>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5"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6804248" y="2060848"/>
            <a:ext cx="2339752" cy="65417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Factory owner</a:t>
            </a:r>
          </a:p>
        </p:txBody>
      </p:sp>
      <p:sp>
        <p:nvSpPr>
          <p:cNvPr id="1028" name="Text Box 4"/>
          <p:cNvSpPr txBox="1">
            <a:spLocks noChangeArrowheads="1"/>
          </p:cNvSpPr>
          <p:nvPr/>
        </p:nvSpPr>
        <p:spPr bwMode="auto">
          <a:xfrm>
            <a:off x="0" y="2132856"/>
            <a:ext cx="2054225" cy="500633"/>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267744" y="116633"/>
            <a:ext cx="4711700" cy="504056"/>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which produce in Bangladesh</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ttps://www.tagesschau.de/multimedia/bilder/abdul-101~_v-videowebl.jpg"/>
          <p:cNvPicPr/>
          <p:nvPr/>
        </p:nvPicPr>
        <p:blipFill>
          <a:blip r:embed="rId2"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3" cstate="print"/>
          <a:srcRect t="16083"/>
          <a:stretch>
            <a:fillRect/>
          </a:stretch>
        </p:blipFill>
        <p:spPr bwMode="auto">
          <a:xfrm>
            <a:off x="3419872" y="5301208"/>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25144"/>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https://www.tagesschau.de/multimedia/bilder/abdul-101~_v-videowebl.jpg"/>
          <p:cNvPicPr/>
          <p:nvPr/>
        </p:nvPicPr>
        <p:blipFill>
          <a:blip r:embed="rId2"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3" cstate="print"/>
          <a:srcRect t="16083"/>
          <a:stretch>
            <a:fillRect/>
          </a:stretch>
        </p:blipFill>
        <p:spPr bwMode="auto">
          <a:xfrm>
            <a:off x="3419872" y="5301208"/>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25144"/>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1"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7" name="Grafik 6" descr="https://www.tagesschau.de/multimedia/bilder/abdul-101~_v-videowebl.jpg"/>
          <p:cNvPicPr/>
          <p:nvPr/>
        </p:nvPicPr>
        <p:blipFill>
          <a:blip r:embed="rId3"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4"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9"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7" name="Grafik 6" descr="https://www.tagesschau.de/multimedia/bilder/abdul-101~_v-videowebl.jpg"/>
          <p:cNvPicPr/>
          <p:nvPr/>
        </p:nvPicPr>
        <p:blipFill>
          <a:blip r:embed="rId3"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4"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a:t>
            </a: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9"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7" name="Grafik 6" descr="https://www.tagesschau.de/multimedia/bilder/abdul-101~_v-videowebl.jpg"/>
          <p:cNvPicPr/>
          <p:nvPr/>
        </p:nvPicPr>
        <p:blipFill>
          <a:blip r:embed="rId3"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4"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40" name="Textfeld 39"/>
          <p:cNvSpPr txBox="1"/>
          <p:nvPr/>
        </p:nvSpPr>
        <p:spPr>
          <a:xfrm>
            <a:off x="323528" y="5877272"/>
            <a:ext cx="2160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e-DE" dirty="0" err="1" smtClean="0">
                <a:solidFill>
                  <a:schemeClr val="tx1"/>
                </a:solidFill>
              </a:rPr>
              <a:t>sustainable</a:t>
            </a:r>
            <a:r>
              <a:rPr lang="de-DE" dirty="0" smtClean="0">
                <a:solidFill>
                  <a:schemeClr val="tx1"/>
                </a:solidFill>
              </a:rPr>
              <a:t> Projects in </a:t>
            </a:r>
            <a:r>
              <a:rPr lang="de-DE" dirty="0" err="1" smtClean="0">
                <a:solidFill>
                  <a:schemeClr val="tx1"/>
                </a:solidFill>
              </a:rPr>
              <a:t>Bangladesh</a:t>
            </a:r>
            <a:endParaRPr lang="de-DE" dirty="0">
              <a:solidFill>
                <a:schemeClr val="tx1"/>
              </a:solidFill>
            </a:endParaRPr>
          </a:p>
        </p:txBody>
      </p:sp>
      <p:cxnSp>
        <p:nvCxnSpPr>
          <p:cNvPr id="44" name="Gerade Verbindung mit Pfeil 43"/>
          <p:cNvCxnSpPr/>
          <p:nvPr/>
        </p:nvCxnSpPr>
        <p:spPr>
          <a:xfrm flipV="1">
            <a:off x="1547664" y="4581128"/>
            <a:ext cx="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Gerade Verbindung mit Pfeil 46"/>
          <p:cNvCxnSpPr/>
          <p:nvPr/>
        </p:nvCxnSpPr>
        <p:spPr>
          <a:xfrm>
            <a:off x="1259632" y="4509120"/>
            <a:ext cx="8384" cy="1304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6" name="Grafik 5" descr="http://www.karriere.de/media/Bewerbung/U-Bew_420_FotolEdhar-Fotoli.jpg"/>
          <p:cNvPicPr/>
          <p:nvPr/>
        </p:nvPicPr>
        <p:blipFill>
          <a:blip r:embed="rId3" cstate="print"/>
          <a:srcRect/>
          <a:stretch>
            <a:fillRect/>
          </a:stretch>
        </p:blipFill>
        <p:spPr bwMode="auto">
          <a:xfrm>
            <a:off x="3635896" y="620688"/>
            <a:ext cx="2061715" cy="1152128"/>
          </a:xfrm>
          <a:prstGeom prst="rect">
            <a:avLst/>
          </a:prstGeom>
          <a:noFill/>
          <a:ln w="9525">
            <a:noFill/>
            <a:miter lim="800000"/>
            <a:headEnd/>
            <a:tailEnd/>
          </a:ln>
        </p:spPr>
      </p:pic>
      <p:pic>
        <p:nvPicPr>
          <p:cNvPr id="7" name="Grafik 6" descr="https://www.tagesschau.de/multimedia/bilder/abdul-101~_v-videowebl.jpg"/>
          <p:cNvPicPr/>
          <p:nvPr/>
        </p:nvPicPr>
        <p:blipFill>
          <a:blip r:embed="rId4"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5"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267744" y="116632"/>
            <a:ext cx="4711700" cy="595337"/>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which produce in Bangladesh</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40" name="Textfeld 39"/>
          <p:cNvSpPr txBox="1"/>
          <p:nvPr/>
        </p:nvSpPr>
        <p:spPr>
          <a:xfrm>
            <a:off x="323528" y="5877272"/>
            <a:ext cx="2160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e-DE" dirty="0" err="1" smtClean="0">
                <a:solidFill>
                  <a:schemeClr val="tx1"/>
                </a:solidFill>
              </a:rPr>
              <a:t>sustainable</a:t>
            </a:r>
            <a:r>
              <a:rPr lang="de-DE" dirty="0" smtClean="0">
                <a:solidFill>
                  <a:schemeClr val="tx1"/>
                </a:solidFill>
              </a:rPr>
              <a:t> Projects in </a:t>
            </a:r>
            <a:r>
              <a:rPr lang="de-DE" dirty="0" err="1" smtClean="0">
                <a:solidFill>
                  <a:schemeClr val="tx1"/>
                </a:solidFill>
              </a:rPr>
              <a:t>Bangladesh</a:t>
            </a:r>
            <a:endParaRPr lang="de-DE" dirty="0">
              <a:solidFill>
                <a:schemeClr val="tx1"/>
              </a:solidFill>
            </a:endParaRPr>
          </a:p>
        </p:txBody>
      </p:sp>
      <p:cxnSp>
        <p:nvCxnSpPr>
          <p:cNvPr id="44" name="Gerade Verbindung mit Pfeil 43"/>
          <p:cNvCxnSpPr/>
          <p:nvPr/>
        </p:nvCxnSpPr>
        <p:spPr>
          <a:xfrm flipV="1">
            <a:off x="1547664" y="4581128"/>
            <a:ext cx="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Gerade Verbindung mit Pfeil 46"/>
          <p:cNvCxnSpPr/>
          <p:nvPr/>
        </p:nvCxnSpPr>
        <p:spPr>
          <a:xfrm>
            <a:off x="1259632" y="4509120"/>
            <a:ext cx="8384" cy="1304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6" name="Grafik 5" descr="http://www.karriere.de/media/Bewerbung/U-Bew_420_FotolEdhar-Fotoli.jpg"/>
          <p:cNvPicPr/>
          <p:nvPr/>
        </p:nvPicPr>
        <p:blipFill>
          <a:blip r:embed="rId3" cstate="print"/>
          <a:srcRect/>
          <a:stretch>
            <a:fillRect/>
          </a:stretch>
        </p:blipFill>
        <p:spPr bwMode="auto">
          <a:xfrm>
            <a:off x="3635896" y="620688"/>
            <a:ext cx="2061715" cy="1152128"/>
          </a:xfrm>
          <a:prstGeom prst="rect">
            <a:avLst/>
          </a:prstGeom>
          <a:noFill/>
          <a:ln w="9525">
            <a:noFill/>
            <a:miter lim="800000"/>
            <a:headEnd/>
            <a:tailEnd/>
          </a:ln>
        </p:spPr>
      </p:pic>
      <p:pic>
        <p:nvPicPr>
          <p:cNvPr id="7" name="Grafik 6" descr="https://www.tagesschau.de/multimedia/bilder/abdul-101~_v-videowebl.jpg"/>
          <p:cNvPicPr/>
          <p:nvPr/>
        </p:nvPicPr>
        <p:blipFill>
          <a:blip r:embed="rId4"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5"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267744" y="116632"/>
            <a:ext cx="4711700" cy="595337"/>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which produce in Bangladesh</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40" name="Textfeld 39"/>
          <p:cNvSpPr txBox="1"/>
          <p:nvPr/>
        </p:nvSpPr>
        <p:spPr>
          <a:xfrm>
            <a:off x="323528" y="5877272"/>
            <a:ext cx="2160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e-DE" dirty="0" err="1" smtClean="0">
                <a:solidFill>
                  <a:schemeClr val="tx1"/>
                </a:solidFill>
              </a:rPr>
              <a:t>sustainable</a:t>
            </a:r>
            <a:r>
              <a:rPr lang="de-DE" dirty="0" smtClean="0">
                <a:solidFill>
                  <a:schemeClr val="tx1"/>
                </a:solidFill>
              </a:rPr>
              <a:t> Projects in </a:t>
            </a:r>
            <a:r>
              <a:rPr lang="de-DE" dirty="0" err="1" smtClean="0">
                <a:solidFill>
                  <a:schemeClr val="tx1"/>
                </a:solidFill>
              </a:rPr>
              <a:t>Bangladesh</a:t>
            </a:r>
            <a:endParaRPr lang="de-DE" dirty="0">
              <a:solidFill>
                <a:schemeClr val="tx1"/>
              </a:solidFill>
            </a:endParaRPr>
          </a:p>
        </p:txBody>
      </p:sp>
      <p:cxnSp>
        <p:nvCxnSpPr>
          <p:cNvPr id="44" name="Gerade Verbindung mit Pfeil 43"/>
          <p:cNvCxnSpPr/>
          <p:nvPr/>
        </p:nvCxnSpPr>
        <p:spPr>
          <a:xfrm flipV="1">
            <a:off x="1547664" y="4581128"/>
            <a:ext cx="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Gerade Verbindung mit Pfeil 46"/>
          <p:cNvCxnSpPr/>
          <p:nvPr/>
        </p:nvCxnSpPr>
        <p:spPr>
          <a:xfrm>
            <a:off x="1259632" y="4509120"/>
            <a:ext cx="8384" cy="1304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Gerade Verbindung mit Pfeil 51"/>
          <p:cNvCxnSpPr/>
          <p:nvPr/>
        </p:nvCxnSpPr>
        <p:spPr>
          <a:xfrm flipH="1">
            <a:off x="1187624" y="908720"/>
            <a:ext cx="1584176"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3"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normAutofit/>
          </a:bodyPr>
          <a:lstStyle/>
          <a:p>
            <a:pPr algn="ctr"/>
            <a:r>
              <a:rPr lang="de-DE" sz="3600" dirty="0" smtClean="0">
                <a:solidFill>
                  <a:schemeClr val="bg1"/>
                </a:solidFill>
              </a:rPr>
              <a:t>Table of </a:t>
            </a:r>
            <a:r>
              <a:rPr lang="de-DE" sz="3600" dirty="0" err="1" smtClean="0">
                <a:solidFill>
                  <a:schemeClr val="bg1"/>
                </a:solidFill>
              </a:rPr>
              <a:t>contents</a:t>
            </a:r>
            <a:endParaRPr lang="de-DE" sz="3600" dirty="0">
              <a:solidFill>
                <a:schemeClr val="bg1"/>
              </a:solidFill>
            </a:endParaRPr>
          </a:p>
        </p:txBody>
      </p:sp>
      <p:pic>
        <p:nvPicPr>
          <p:cNvPr id="5" name="Picture 2" descr="http://mamiverse.com/wp-content/uploads/2014/11/Save-Yourself-13-Odd-Ways-to-Trick-Yourself-into-Saving-Money-MainPhoto.jpg"/>
          <p:cNvPicPr>
            <a:picLocks noChangeAspect="1" noChangeArrowheads="1"/>
          </p:cNvPicPr>
          <p:nvPr/>
        </p:nvPicPr>
        <p:blipFill>
          <a:blip r:embed="rId2" cstate="print"/>
          <a:srcRect r="38889"/>
          <a:stretch>
            <a:fillRect/>
          </a:stretch>
        </p:blipFill>
        <p:spPr bwMode="auto">
          <a:xfrm>
            <a:off x="323528" y="2636912"/>
            <a:ext cx="1008112" cy="1089383"/>
          </a:xfrm>
          <a:prstGeom prst="rect">
            <a:avLst/>
          </a:prstGeom>
          <a:noFill/>
        </p:spPr>
      </p:pic>
      <p:pic>
        <p:nvPicPr>
          <p:cNvPr id="6" name="Picture 2" descr="http://mamiverse.com/wp-content/uploads/2014/11/Save-Yourself-13-Odd-Ways-to-Trick-Yourself-into-Saving-Money-MainPhoto.jpg"/>
          <p:cNvPicPr>
            <a:picLocks noChangeAspect="1" noChangeArrowheads="1"/>
          </p:cNvPicPr>
          <p:nvPr/>
        </p:nvPicPr>
        <p:blipFill>
          <a:blip r:embed="rId3" cstate="print"/>
          <a:srcRect/>
          <a:stretch>
            <a:fillRect/>
          </a:stretch>
        </p:blipFill>
        <p:spPr bwMode="auto">
          <a:xfrm>
            <a:off x="395536" y="4005064"/>
            <a:ext cx="1440160" cy="951048"/>
          </a:xfrm>
          <a:prstGeom prst="rect">
            <a:avLst/>
          </a:prstGeom>
          <a:noFill/>
        </p:spPr>
      </p:pic>
      <p:pic>
        <p:nvPicPr>
          <p:cNvPr id="1028" name="Picture 4" descr="http://www.top10base.com/wp-content/uploads/2015/10/how-to-save-money.jpg"/>
          <p:cNvPicPr>
            <a:picLocks noChangeAspect="1" noChangeArrowheads="1"/>
          </p:cNvPicPr>
          <p:nvPr/>
        </p:nvPicPr>
        <p:blipFill>
          <a:blip r:embed="rId4" cstate="print"/>
          <a:srcRect/>
          <a:stretch>
            <a:fillRect/>
          </a:stretch>
        </p:blipFill>
        <p:spPr bwMode="auto">
          <a:xfrm>
            <a:off x="179512" y="5085184"/>
            <a:ext cx="1968219" cy="1476164"/>
          </a:xfrm>
          <a:prstGeom prst="rect">
            <a:avLst/>
          </a:prstGeom>
          <a:noFill/>
        </p:spPr>
      </p:pic>
      <p:pic>
        <p:nvPicPr>
          <p:cNvPr id="8" name="Picture 2" descr="http://mamiverse.com/wp-content/uploads/2014/11/Save-Yourself-13-Odd-Ways-to-Trick-Yourself-into-Saving-Money-MainPhoto.jpg"/>
          <p:cNvPicPr>
            <a:picLocks noChangeAspect="1" noChangeArrowheads="1"/>
          </p:cNvPicPr>
          <p:nvPr/>
        </p:nvPicPr>
        <p:blipFill>
          <a:blip r:embed="rId5" cstate="print"/>
          <a:srcRect t="19853" r="65039"/>
          <a:stretch>
            <a:fillRect/>
          </a:stretch>
        </p:blipFill>
        <p:spPr bwMode="auto">
          <a:xfrm>
            <a:off x="395536" y="1700808"/>
            <a:ext cx="576064" cy="872096"/>
          </a:xfrm>
          <a:prstGeom prst="rect">
            <a:avLst/>
          </a:prstGeom>
          <a:noFill/>
        </p:spPr>
      </p:pic>
      <p:sp>
        <p:nvSpPr>
          <p:cNvPr id="9" name="Textfeld 8"/>
          <p:cNvSpPr txBox="1"/>
          <p:nvPr/>
        </p:nvSpPr>
        <p:spPr>
          <a:xfrm>
            <a:off x="1403648" y="1844824"/>
            <a:ext cx="7560840" cy="4401205"/>
          </a:xfrm>
          <a:prstGeom prst="rect">
            <a:avLst/>
          </a:prstGeom>
          <a:noFill/>
        </p:spPr>
        <p:txBody>
          <a:bodyPr wrap="square" rtlCol="0">
            <a:spAutoFit/>
          </a:bodyPr>
          <a:lstStyle/>
          <a:p>
            <a:r>
              <a:rPr lang="de-DE" sz="2800" dirty="0" err="1" smtClean="0">
                <a:latin typeface="Arial" pitchFamily="34" charset="0"/>
                <a:cs typeface="Arial" pitchFamily="34" charset="0"/>
              </a:rPr>
              <a:t>Macroeconomic</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context</a:t>
            </a:r>
            <a:r>
              <a:rPr lang="de-DE" sz="2800" dirty="0" smtClean="0">
                <a:latin typeface="Arial" pitchFamily="34" charset="0"/>
                <a:cs typeface="Arial" pitchFamily="34" charset="0"/>
              </a:rPr>
              <a:t> of </a:t>
            </a:r>
            <a:r>
              <a:rPr lang="de-DE" sz="2800" dirty="0" err="1" smtClean="0">
                <a:latin typeface="Arial" pitchFamily="34" charset="0"/>
                <a:cs typeface="Arial" pitchFamily="34" charset="0"/>
              </a:rPr>
              <a:t>Bangladesh</a:t>
            </a:r>
            <a:endParaRPr lang="de-DE" sz="2800" dirty="0" smtClean="0">
              <a:latin typeface="Arial" pitchFamily="34" charset="0"/>
              <a:cs typeface="Arial" pitchFamily="34" charset="0"/>
            </a:endParaRPr>
          </a:p>
          <a:p>
            <a:endParaRPr lang="de-DE" sz="2800" dirty="0" smtClean="0">
              <a:latin typeface="Arial" pitchFamily="34" charset="0"/>
              <a:cs typeface="Arial" pitchFamily="34" charset="0"/>
            </a:endParaRPr>
          </a:p>
          <a:p>
            <a:endParaRPr lang="de-DE" sz="2800" dirty="0" smtClean="0">
              <a:latin typeface="Arial" pitchFamily="34" charset="0"/>
              <a:cs typeface="Arial" pitchFamily="34" charset="0"/>
            </a:endParaRPr>
          </a:p>
          <a:p>
            <a:r>
              <a:rPr lang="de-DE" sz="2800" dirty="0" smtClean="0">
                <a:latin typeface="Arial" pitchFamily="34" charset="0"/>
                <a:cs typeface="Arial" pitchFamily="34" charset="0"/>
              </a:rPr>
              <a:t>	</a:t>
            </a:r>
            <a:r>
              <a:rPr lang="de-DE" sz="2800" dirty="0" err="1" smtClean="0">
                <a:latin typeface="Arial" pitchFamily="34" charset="0"/>
                <a:cs typeface="Arial" pitchFamily="34" charset="0"/>
              </a:rPr>
              <a:t>Supply</a:t>
            </a:r>
            <a:r>
              <a:rPr lang="de-DE" sz="2800" dirty="0" smtClean="0">
                <a:latin typeface="Arial" pitchFamily="34" charset="0"/>
                <a:cs typeface="Arial" pitchFamily="34" charset="0"/>
              </a:rPr>
              <a:t> of </a:t>
            </a:r>
            <a:r>
              <a:rPr lang="de-DE" sz="2800" dirty="0" err="1" smtClean="0">
                <a:latin typeface="Arial" pitchFamily="34" charset="0"/>
                <a:cs typeface="Arial" pitchFamily="34" charset="0"/>
              </a:rPr>
              <a:t>saving</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products</a:t>
            </a:r>
            <a:r>
              <a:rPr lang="de-DE" sz="2800" dirty="0" smtClean="0">
                <a:latin typeface="Arial" pitchFamily="34" charset="0"/>
                <a:cs typeface="Arial" pitchFamily="34" charset="0"/>
              </a:rPr>
              <a:t> </a:t>
            </a:r>
          </a:p>
          <a:p>
            <a:endParaRPr lang="de-DE" sz="2800" dirty="0" smtClean="0">
              <a:latin typeface="Arial" pitchFamily="34" charset="0"/>
              <a:cs typeface="Arial" pitchFamily="34" charset="0"/>
            </a:endParaRPr>
          </a:p>
          <a:p>
            <a:endParaRPr lang="de-DE" sz="2800" dirty="0" smtClean="0">
              <a:latin typeface="Arial" pitchFamily="34" charset="0"/>
              <a:cs typeface="Arial" pitchFamily="34" charset="0"/>
            </a:endParaRPr>
          </a:p>
          <a:p>
            <a:r>
              <a:rPr lang="de-DE" sz="2800" dirty="0" smtClean="0">
                <a:latin typeface="Arial" pitchFamily="34" charset="0"/>
                <a:cs typeface="Arial" pitchFamily="34" charset="0"/>
              </a:rPr>
              <a:t>		</a:t>
            </a:r>
            <a:r>
              <a:rPr lang="de-DE" sz="2800" dirty="0" err="1" smtClean="0">
                <a:latin typeface="Arial" pitchFamily="34" charset="0"/>
                <a:cs typeface="Arial" pitchFamily="34" charset="0"/>
              </a:rPr>
              <a:t>Our</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product</a:t>
            </a:r>
            <a:endParaRPr lang="de-DE" sz="2800" dirty="0" smtClean="0">
              <a:latin typeface="Arial" pitchFamily="34" charset="0"/>
              <a:cs typeface="Arial" pitchFamily="34" charset="0"/>
            </a:endParaRPr>
          </a:p>
          <a:p>
            <a:endParaRPr lang="de-DE" sz="2800" dirty="0" smtClean="0">
              <a:latin typeface="Arial" pitchFamily="34" charset="0"/>
              <a:cs typeface="Arial" pitchFamily="34" charset="0"/>
            </a:endParaRPr>
          </a:p>
          <a:p>
            <a:endParaRPr lang="de-DE" sz="2800" dirty="0" smtClean="0">
              <a:latin typeface="Arial" pitchFamily="34" charset="0"/>
              <a:cs typeface="Arial" pitchFamily="34" charset="0"/>
            </a:endParaRPr>
          </a:p>
          <a:p>
            <a:r>
              <a:rPr lang="de-DE" sz="2800" dirty="0" smtClean="0">
                <a:latin typeface="Arial" pitchFamily="34" charset="0"/>
                <a:cs typeface="Arial" pitchFamily="34" charset="0"/>
              </a:rPr>
              <a:t>			</a:t>
            </a:r>
            <a:r>
              <a:rPr lang="de-DE" sz="2800" dirty="0" err="1" smtClean="0">
                <a:latin typeface="Arial" pitchFamily="34" charset="0"/>
                <a:cs typeface="Arial" pitchFamily="34" charset="0"/>
              </a:rPr>
              <a:t>Conclusion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and</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challenges</a:t>
            </a:r>
            <a:endParaRPr lang="de-DE"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6" name="Grafik 5" descr="http://www.karriere.de/media/Bewerbung/U-Bew_420_FotolEdhar-Fotoli.jpg"/>
          <p:cNvPicPr/>
          <p:nvPr/>
        </p:nvPicPr>
        <p:blipFill>
          <a:blip r:embed="rId3" cstate="print"/>
          <a:srcRect/>
          <a:stretch>
            <a:fillRect/>
          </a:stretch>
        </p:blipFill>
        <p:spPr bwMode="auto">
          <a:xfrm>
            <a:off x="3635896" y="620688"/>
            <a:ext cx="2061715" cy="1152128"/>
          </a:xfrm>
          <a:prstGeom prst="rect">
            <a:avLst/>
          </a:prstGeom>
          <a:noFill/>
          <a:ln w="9525">
            <a:noFill/>
            <a:miter lim="800000"/>
            <a:headEnd/>
            <a:tailEnd/>
          </a:ln>
        </p:spPr>
      </p:pic>
      <p:pic>
        <p:nvPicPr>
          <p:cNvPr id="7" name="Grafik 6" descr="https://www.tagesschau.de/multimedia/bilder/abdul-101~_v-videowebl.jpg"/>
          <p:cNvPicPr/>
          <p:nvPr/>
        </p:nvPicPr>
        <p:blipFill>
          <a:blip r:embed="rId4"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5"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267744" y="116632"/>
            <a:ext cx="4711700" cy="595337"/>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which produce in Bangladesh</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Gerade Verbindung mit Pfeil 25"/>
          <p:cNvCxnSpPr/>
          <p:nvPr/>
        </p:nvCxnSpPr>
        <p:spPr>
          <a:xfrm>
            <a:off x="2339752" y="2852936"/>
            <a:ext cx="46085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3563887" y="2708920"/>
            <a:ext cx="1800201"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err="1" smtClean="0">
                <a:ln>
                  <a:noFill/>
                </a:ln>
                <a:solidFill>
                  <a:schemeClr val="tx1"/>
                </a:solidFill>
                <a:effectLst/>
                <a:latin typeface="Calibri" pitchFamily="34" charset="0"/>
                <a:cs typeface="Arial" pitchFamily="34" charset="0"/>
              </a:rPr>
              <a:t>outpayment</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with</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bonus</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40" name="Textfeld 39"/>
          <p:cNvSpPr txBox="1"/>
          <p:nvPr/>
        </p:nvSpPr>
        <p:spPr>
          <a:xfrm>
            <a:off x="323528" y="5877272"/>
            <a:ext cx="2160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e-DE" dirty="0" err="1" smtClean="0">
                <a:solidFill>
                  <a:schemeClr val="tx1"/>
                </a:solidFill>
              </a:rPr>
              <a:t>sustainable</a:t>
            </a:r>
            <a:r>
              <a:rPr lang="de-DE" dirty="0" smtClean="0">
                <a:solidFill>
                  <a:schemeClr val="tx1"/>
                </a:solidFill>
              </a:rPr>
              <a:t> Projects in </a:t>
            </a:r>
            <a:r>
              <a:rPr lang="de-DE" dirty="0" err="1" smtClean="0">
                <a:solidFill>
                  <a:schemeClr val="tx1"/>
                </a:solidFill>
              </a:rPr>
              <a:t>Bangladesh</a:t>
            </a:r>
            <a:endParaRPr lang="de-DE" dirty="0">
              <a:solidFill>
                <a:schemeClr val="tx1"/>
              </a:solidFill>
            </a:endParaRPr>
          </a:p>
        </p:txBody>
      </p:sp>
      <p:cxnSp>
        <p:nvCxnSpPr>
          <p:cNvPr id="44" name="Gerade Verbindung mit Pfeil 43"/>
          <p:cNvCxnSpPr/>
          <p:nvPr/>
        </p:nvCxnSpPr>
        <p:spPr>
          <a:xfrm flipV="1">
            <a:off x="1547664" y="4581128"/>
            <a:ext cx="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Gerade Verbindung mit Pfeil 46"/>
          <p:cNvCxnSpPr/>
          <p:nvPr/>
        </p:nvCxnSpPr>
        <p:spPr>
          <a:xfrm>
            <a:off x="1259632" y="4509120"/>
            <a:ext cx="8384" cy="1304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Gerade Verbindung mit Pfeil 51"/>
          <p:cNvCxnSpPr/>
          <p:nvPr/>
        </p:nvCxnSpPr>
        <p:spPr>
          <a:xfrm flipH="1">
            <a:off x="1187624" y="908720"/>
            <a:ext cx="1584176"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7"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Logo BsbB 3.png"/>
          <p:cNvPicPr/>
          <p:nvPr/>
        </p:nvPicPr>
        <p:blipFill>
          <a:blip r:embed="rId2" cstate="print"/>
          <a:stretch>
            <a:fillRect/>
          </a:stretch>
        </p:blipFill>
        <p:spPr>
          <a:xfrm>
            <a:off x="251520" y="2636912"/>
            <a:ext cx="1644870" cy="1440160"/>
          </a:xfrm>
          <a:prstGeom prst="rect">
            <a:avLst/>
          </a:prstGeom>
        </p:spPr>
      </p:pic>
      <p:pic>
        <p:nvPicPr>
          <p:cNvPr id="6" name="Grafik 5" descr="http://www.karriere.de/media/Bewerbung/U-Bew_420_FotolEdhar-Fotoli.jpg"/>
          <p:cNvPicPr/>
          <p:nvPr/>
        </p:nvPicPr>
        <p:blipFill>
          <a:blip r:embed="rId3" cstate="print"/>
          <a:srcRect/>
          <a:stretch>
            <a:fillRect/>
          </a:stretch>
        </p:blipFill>
        <p:spPr bwMode="auto">
          <a:xfrm>
            <a:off x="3635896" y="620688"/>
            <a:ext cx="2061715" cy="1152128"/>
          </a:xfrm>
          <a:prstGeom prst="rect">
            <a:avLst/>
          </a:prstGeom>
          <a:noFill/>
          <a:ln w="9525">
            <a:noFill/>
            <a:miter lim="800000"/>
            <a:headEnd/>
            <a:tailEnd/>
          </a:ln>
        </p:spPr>
      </p:pic>
      <p:pic>
        <p:nvPicPr>
          <p:cNvPr id="7" name="Grafik 6" descr="https://www.tagesschau.de/multimedia/bilder/abdul-101~_v-videowebl.jpg"/>
          <p:cNvPicPr/>
          <p:nvPr/>
        </p:nvPicPr>
        <p:blipFill>
          <a:blip r:embed="rId4" cstate="print"/>
          <a:srcRect/>
          <a:stretch>
            <a:fillRect/>
          </a:stretch>
        </p:blipFill>
        <p:spPr bwMode="auto">
          <a:xfrm>
            <a:off x="7055768" y="2636912"/>
            <a:ext cx="2088232" cy="1368152"/>
          </a:xfrm>
          <a:prstGeom prst="rect">
            <a:avLst/>
          </a:prstGeom>
          <a:noFill/>
          <a:ln w="9525">
            <a:noFill/>
            <a:miter lim="800000"/>
            <a:headEnd/>
            <a:tailEnd/>
          </a:ln>
        </p:spPr>
      </p:pic>
      <p:pic>
        <p:nvPicPr>
          <p:cNvPr id="8" name="Grafik 7" descr="http://bilder2.n-tv.de/img/incoming/origs9607301/9678253339-w778-h550/RTR33Y52.jpg"/>
          <p:cNvPicPr/>
          <p:nvPr/>
        </p:nvPicPr>
        <p:blipFill>
          <a:blip r:embed="rId5" cstate="print"/>
          <a:srcRect t="16083"/>
          <a:stretch>
            <a:fillRect/>
          </a:stretch>
        </p:blipFill>
        <p:spPr bwMode="auto">
          <a:xfrm>
            <a:off x="3419872" y="5373216"/>
            <a:ext cx="2520280" cy="1343188"/>
          </a:xfrm>
          <a:prstGeom prst="rect">
            <a:avLst/>
          </a:prstGeom>
          <a:noFill/>
          <a:ln w="9525">
            <a:noFill/>
            <a:miter lim="800000"/>
            <a:headEnd/>
            <a:tailEnd/>
          </a:ln>
        </p:spPr>
      </p:pic>
      <p:sp>
        <p:nvSpPr>
          <p:cNvPr id="1026" name="Text Box 2"/>
          <p:cNvSpPr txBox="1">
            <a:spLocks noChangeArrowheads="1"/>
          </p:cNvSpPr>
          <p:nvPr/>
        </p:nvSpPr>
        <p:spPr bwMode="auto">
          <a:xfrm>
            <a:off x="3419872" y="4797152"/>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0" y="2204864"/>
            <a:ext cx="2054225" cy="428625"/>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Saving foundation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267744" y="116632"/>
            <a:ext cx="4711700" cy="595337"/>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which produce in Bangladesh</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Gerade Verbindung mit Pfeil 14"/>
          <p:cNvCxnSpPr/>
          <p:nvPr/>
        </p:nvCxnSpPr>
        <p:spPr>
          <a:xfrm flipV="1">
            <a:off x="5364088" y="3356992"/>
            <a:ext cx="1512168"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0" name="Text Box 6"/>
          <p:cNvSpPr txBox="1">
            <a:spLocks noChangeArrowheads="1"/>
          </p:cNvSpPr>
          <p:nvPr/>
        </p:nvSpPr>
        <p:spPr bwMode="auto">
          <a:xfrm>
            <a:off x="4932041" y="4005064"/>
            <a:ext cx="2016224" cy="288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save micro part of the wage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Gerade Verbindung mit Pfeil 24"/>
          <p:cNvCxnSpPr/>
          <p:nvPr/>
        </p:nvCxnSpPr>
        <p:spPr>
          <a:xfrm flipH="1">
            <a:off x="2195736" y="2420888"/>
            <a:ext cx="46805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Gerade Verbindung mit Pfeil 25"/>
          <p:cNvCxnSpPr/>
          <p:nvPr/>
        </p:nvCxnSpPr>
        <p:spPr>
          <a:xfrm>
            <a:off x="2339752" y="2852936"/>
            <a:ext cx="46085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2" name="Text Box 8"/>
          <p:cNvSpPr txBox="1">
            <a:spLocks noChangeArrowheads="1"/>
          </p:cNvSpPr>
          <p:nvPr/>
        </p:nvSpPr>
        <p:spPr bwMode="auto">
          <a:xfrm>
            <a:off x="3779912" y="2276872"/>
            <a:ext cx="1296144" cy="2936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smtClean="0">
                <a:ln>
                  <a:noFill/>
                </a:ln>
                <a:solidFill>
                  <a:schemeClr val="tx1"/>
                </a:solidFill>
                <a:effectLst/>
                <a:latin typeface="Calibri" pitchFamily="34" charset="0"/>
                <a:cs typeface="Arial" pitchFamily="34" charset="0"/>
              </a:rPr>
              <a:t>send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saving</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sum</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3563887" y="2708920"/>
            <a:ext cx="1800201"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err="1" smtClean="0">
                <a:ln>
                  <a:noFill/>
                </a:ln>
                <a:solidFill>
                  <a:schemeClr val="tx1"/>
                </a:solidFill>
                <a:effectLst/>
                <a:latin typeface="Calibri" pitchFamily="34" charset="0"/>
                <a:cs typeface="Arial" pitchFamily="34" charset="0"/>
              </a:rPr>
              <a:t>outpayment</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with</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bonus</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feld 32"/>
          <p:cNvSpPr txBox="1"/>
          <p:nvPr/>
        </p:nvSpPr>
        <p:spPr>
          <a:xfrm>
            <a:off x="3419872" y="6581001"/>
            <a:ext cx="252028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determines a fixed saving target</a:t>
            </a:r>
            <a:endParaRPr kumimoji="0" lang="de-DE" sz="500" i="0" u="none" strike="noStrike" cap="none" normalizeH="0" baseline="0" dirty="0" smtClean="0">
              <a:ln>
                <a:noFill/>
              </a:ln>
              <a:effectLst/>
              <a:latin typeface="Arial" pitchFamily="34" charset="0"/>
              <a:cs typeface="Arial" pitchFamily="34" charset="0"/>
            </a:endParaRPr>
          </a:p>
        </p:txBody>
      </p:sp>
      <p:sp>
        <p:nvSpPr>
          <p:cNvPr id="37" name="Textfeld 36"/>
          <p:cNvSpPr txBox="1"/>
          <p:nvPr/>
        </p:nvSpPr>
        <p:spPr>
          <a:xfrm>
            <a:off x="107504" y="4149080"/>
            <a:ext cx="1224136"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Management</a:t>
            </a:r>
            <a:endParaRPr kumimoji="0" lang="de-DE" sz="500" i="0" u="none" strike="noStrike" cap="none" normalizeH="0" baseline="0" dirty="0" smtClean="0">
              <a:ln>
                <a:noFill/>
              </a:ln>
              <a:effectLst/>
              <a:latin typeface="Arial" pitchFamily="34" charset="0"/>
              <a:cs typeface="Arial" pitchFamily="34" charset="0"/>
            </a:endParaRPr>
          </a:p>
        </p:txBody>
      </p:sp>
      <p:sp>
        <p:nvSpPr>
          <p:cNvPr id="38" name="Textfeld 37"/>
          <p:cNvSpPr txBox="1"/>
          <p:nvPr/>
        </p:nvSpPr>
        <p:spPr>
          <a:xfrm>
            <a:off x="107504" y="4509120"/>
            <a:ext cx="648072"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lang="en-US" sz="1200" dirty="0" smtClean="0">
                <a:latin typeface="Calibri" pitchFamily="34" charset="0"/>
                <a:ea typeface="Calibri" pitchFamily="34" charset="0"/>
                <a:cs typeface="Times New Roman" pitchFamily="18" charset="0"/>
              </a:rPr>
              <a:t>Control</a:t>
            </a:r>
            <a:endParaRPr kumimoji="0" lang="de-DE" sz="500" i="0" u="none" strike="noStrike" cap="none" normalizeH="0" baseline="0" dirty="0" smtClean="0">
              <a:ln>
                <a:noFill/>
              </a:ln>
              <a:effectLst/>
              <a:latin typeface="Arial" pitchFamily="34" charset="0"/>
              <a:cs typeface="Arial" pitchFamily="34" charset="0"/>
            </a:endParaRPr>
          </a:p>
        </p:txBody>
      </p:sp>
      <p:sp>
        <p:nvSpPr>
          <p:cNvPr id="39" name="Textfeld 38"/>
          <p:cNvSpPr txBox="1"/>
          <p:nvPr/>
        </p:nvSpPr>
        <p:spPr>
          <a:xfrm>
            <a:off x="107504" y="4869160"/>
            <a:ext cx="927720" cy="276999"/>
          </a:xfrm>
          <a:prstGeom prst="rect">
            <a:avLst/>
          </a:prstGeom>
          <a:solidFill>
            <a:schemeClr val="bg1">
              <a:lumMod val="75000"/>
            </a:schemeClr>
          </a:solidFill>
        </p:spPr>
        <p:txBody>
          <a:bodyPr wrap="square" rtlCol="0">
            <a:spAutoFit/>
          </a:bodyPr>
          <a:lstStyle/>
          <a:p>
            <a:pPr lvl="0" fontAlgn="base">
              <a:spcBef>
                <a:spcPct val="0"/>
              </a:spcBef>
              <a:spcAft>
                <a:spcPct val="0"/>
              </a:spcAft>
            </a:pPr>
            <a:r>
              <a:rPr kumimoji="0" lang="en-US" sz="1200" i="0" u="none" strike="noStrike" cap="none" normalizeH="0" baseline="0" dirty="0" smtClean="0">
                <a:ln>
                  <a:noFill/>
                </a:ln>
                <a:effectLst/>
                <a:latin typeface="Calibri" pitchFamily="34" charset="0"/>
                <a:ea typeface="Calibri" pitchFamily="34" charset="0"/>
                <a:cs typeface="Times New Roman" pitchFamily="18" charset="0"/>
              </a:rPr>
              <a:t>Investment</a:t>
            </a:r>
            <a:endParaRPr kumimoji="0" lang="de-DE" sz="500" i="0" u="none" strike="noStrike" cap="none" normalizeH="0" baseline="0" dirty="0" smtClean="0">
              <a:ln>
                <a:noFill/>
              </a:ln>
              <a:effectLst/>
              <a:latin typeface="Arial" pitchFamily="34" charset="0"/>
              <a:cs typeface="Arial" pitchFamily="34" charset="0"/>
            </a:endParaRPr>
          </a:p>
        </p:txBody>
      </p:sp>
      <p:sp>
        <p:nvSpPr>
          <p:cNvPr id="40" name="Textfeld 39"/>
          <p:cNvSpPr txBox="1"/>
          <p:nvPr/>
        </p:nvSpPr>
        <p:spPr>
          <a:xfrm>
            <a:off x="323528" y="5877272"/>
            <a:ext cx="2160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de-DE" dirty="0" err="1" smtClean="0">
                <a:solidFill>
                  <a:schemeClr val="tx1"/>
                </a:solidFill>
              </a:rPr>
              <a:t>sustainable</a:t>
            </a:r>
            <a:r>
              <a:rPr lang="de-DE" dirty="0" smtClean="0">
                <a:solidFill>
                  <a:schemeClr val="tx1"/>
                </a:solidFill>
              </a:rPr>
              <a:t> Projects in </a:t>
            </a:r>
            <a:r>
              <a:rPr lang="de-DE" dirty="0" err="1" smtClean="0">
                <a:solidFill>
                  <a:schemeClr val="tx1"/>
                </a:solidFill>
              </a:rPr>
              <a:t>Bangladesh</a:t>
            </a:r>
            <a:endParaRPr lang="de-DE" dirty="0">
              <a:solidFill>
                <a:schemeClr val="tx1"/>
              </a:solidFill>
            </a:endParaRPr>
          </a:p>
        </p:txBody>
      </p:sp>
      <p:cxnSp>
        <p:nvCxnSpPr>
          <p:cNvPr id="44" name="Gerade Verbindung mit Pfeil 43"/>
          <p:cNvCxnSpPr/>
          <p:nvPr/>
        </p:nvCxnSpPr>
        <p:spPr>
          <a:xfrm flipV="1">
            <a:off x="1547664" y="4581128"/>
            <a:ext cx="0"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Gerade Verbindung mit Pfeil 46"/>
          <p:cNvCxnSpPr/>
          <p:nvPr/>
        </p:nvCxnSpPr>
        <p:spPr>
          <a:xfrm>
            <a:off x="1259632" y="4509120"/>
            <a:ext cx="8384" cy="1304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Gerade Verbindung mit Pfeil 51"/>
          <p:cNvCxnSpPr/>
          <p:nvPr/>
        </p:nvCxnSpPr>
        <p:spPr>
          <a:xfrm flipH="1">
            <a:off x="1187624" y="908720"/>
            <a:ext cx="1584176"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cxnSp>
        <p:nvCxnSpPr>
          <p:cNvPr id="27" name="Gerade Verbindung mit Pfeil 26"/>
          <p:cNvCxnSpPr/>
          <p:nvPr/>
        </p:nvCxnSpPr>
        <p:spPr>
          <a:xfrm flipH="1">
            <a:off x="6228184" y="4077072"/>
            <a:ext cx="1584176"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 Box 7"/>
          <p:cNvSpPr txBox="1">
            <a:spLocks noChangeArrowheads="1"/>
          </p:cNvSpPr>
          <p:nvPr/>
        </p:nvSpPr>
        <p:spPr bwMode="auto">
          <a:xfrm>
            <a:off x="6444207" y="4509121"/>
            <a:ext cx="2058591" cy="2880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200" b="0" i="0" u="none" strike="noStrike" cap="none" normalizeH="0" baseline="0" dirty="0" err="1" smtClean="0">
                <a:ln>
                  <a:noFill/>
                </a:ln>
                <a:solidFill>
                  <a:schemeClr val="tx1"/>
                </a:solidFill>
                <a:effectLst/>
                <a:latin typeface="Calibri" pitchFamily="34" charset="0"/>
                <a:cs typeface="Arial" pitchFamily="34" charset="0"/>
              </a:rPr>
              <a:t>outpayment</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with</a:t>
            </a:r>
            <a:r>
              <a:rPr kumimoji="0" lang="de-DE" sz="1200" b="0" i="0" u="none" strike="noStrike" cap="none" normalizeH="0" baseline="0" dirty="0" smtClean="0">
                <a:ln>
                  <a:noFill/>
                </a:ln>
                <a:solidFill>
                  <a:schemeClr val="tx1"/>
                </a:solidFill>
                <a:effectLst/>
                <a:latin typeface="Calibri" pitchFamily="34" charset="0"/>
                <a:cs typeface="Arial" pitchFamily="34" charset="0"/>
              </a:rPr>
              <a:t> </a:t>
            </a:r>
            <a:r>
              <a:rPr kumimoji="0" lang="de-DE" sz="1200" b="0" i="0" u="none" strike="noStrike" cap="none" normalizeH="0" baseline="0" dirty="0" err="1" smtClean="0">
                <a:ln>
                  <a:noFill/>
                </a:ln>
                <a:solidFill>
                  <a:schemeClr val="tx1"/>
                </a:solidFill>
                <a:effectLst/>
                <a:latin typeface="Calibri" pitchFamily="34" charset="0"/>
                <a:cs typeface="Arial" pitchFamily="34" charset="0"/>
              </a:rPr>
              <a:t>bonus</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3"/>
          <p:cNvSpPr txBox="1">
            <a:spLocks noChangeArrowheads="1"/>
          </p:cNvSpPr>
          <p:nvPr/>
        </p:nvSpPr>
        <p:spPr bwMode="auto">
          <a:xfrm>
            <a:off x="6588224" y="1988840"/>
            <a:ext cx="2555776" cy="648072"/>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0"/>
              </a:spcBef>
            </a:pPr>
            <a:r>
              <a:rPr lang="en-US" sz="1600" b="1" dirty="0" smtClean="0">
                <a:latin typeface="Calibri" pitchFamily="34" charset="0"/>
                <a:cs typeface="Arial" pitchFamily="34" charset="0"/>
              </a:rPr>
              <a:t>Factory owner</a:t>
            </a:r>
          </a:p>
          <a:p>
            <a:pPr lvl="0" algn="ctr" fontAlgn="base">
              <a:spcBef>
                <a:spcPct val="0"/>
              </a:spcBef>
            </a:pPr>
            <a:r>
              <a:rPr lang="en-US" sz="1600" b="1" dirty="0" smtClean="0">
                <a:latin typeface="Calibri" pitchFamily="34" charset="0"/>
                <a:cs typeface="Arial" pitchFamily="34" charset="0"/>
              </a:rPr>
              <a:t>or a special saving agent</a:t>
            </a:r>
            <a:endParaRPr lang="de-D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116632"/>
            <a:ext cx="4125144" cy="908720"/>
          </a:xfrm>
        </p:spPr>
        <p:txBody>
          <a:bodyPr>
            <a:normAutofit/>
          </a:bodyPr>
          <a:lstStyle/>
          <a:p>
            <a:pPr algn="ctr"/>
            <a:r>
              <a:rPr lang="de-DE" sz="3600" dirty="0" smtClean="0">
                <a:solidFill>
                  <a:schemeClr val="bg1"/>
                </a:solidFill>
              </a:rPr>
              <a:t>Bonussystem</a:t>
            </a:r>
            <a:endParaRPr lang="de-DE" sz="3600" dirty="0">
              <a:solidFill>
                <a:schemeClr val="bg1"/>
              </a:solidFill>
            </a:endParaRPr>
          </a:p>
        </p:txBody>
      </p:sp>
      <p:graphicFrame>
        <p:nvGraphicFramePr>
          <p:cNvPr id="4" name="Tabelle 3"/>
          <p:cNvGraphicFramePr>
            <a:graphicFrameLocks noGrp="1"/>
          </p:cNvGraphicFramePr>
          <p:nvPr/>
        </p:nvGraphicFramePr>
        <p:xfrm>
          <a:off x="251520" y="2276872"/>
          <a:ext cx="8640959" cy="4483286"/>
        </p:xfrm>
        <a:graphic>
          <a:graphicData uri="http://schemas.openxmlformats.org/drawingml/2006/table">
            <a:tbl>
              <a:tblPr>
                <a:tableStyleId>{073A0DAA-6AF3-43AB-8588-CEC1D06C72B9}</a:tableStyleId>
              </a:tblPr>
              <a:tblGrid>
                <a:gridCol w="2715730"/>
                <a:gridCol w="1892782"/>
                <a:gridCol w="1944216"/>
                <a:gridCol w="2088231"/>
              </a:tblGrid>
              <a:tr h="662046">
                <a:tc>
                  <a:txBody>
                    <a:bodyPr/>
                    <a:lstStyle/>
                    <a:p>
                      <a:pPr algn="l">
                        <a:lnSpc>
                          <a:spcPct val="115000"/>
                        </a:lnSpc>
                        <a:spcAft>
                          <a:spcPts val="0"/>
                        </a:spcAft>
                      </a:pPr>
                      <a:r>
                        <a:rPr lang="de-DE" sz="1600" b="1" dirty="0" smtClean="0">
                          <a:latin typeface="Arial" pitchFamily="34" charset="0"/>
                          <a:cs typeface="Arial" pitchFamily="34" charset="0"/>
                        </a:rPr>
                        <a:t>Saving </a:t>
                      </a:r>
                      <a:r>
                        <a:rPr lang="de-DE" sz="1600" b="1" dirty="0" err="1" smtClean="0">
                          <a:latin typeface="Arial" pitchFamily="34" charset="0"/>
                          <a:cs typeface="Arial" pitchFamily="34" charset="0"/>
                        </a:rPr>
                        <a:t>target</a:t>
                      </a:r>
                      <a:endParaRPr lang="de-DE" sz="1600" b="1" dirty="0">
                        <a:latin typeface="Arial" pitchFamily="34" charset="0"/>
                        <a:ea typeface="Calibri"/>
                        <a:cs typeface="Arial" pitchFamily="34" charset="0"/>
                      </a:endParaRPr>
                    </a:p>
                  </a:txBody>
                  <a:tcPr marL="68580" marR="68580" marT="0" marB="0">
                    <a:solidFill>
                      <a:schemeClr val="bg1">
                        <a:lumMod val="75000"/>
                      </a:schemeClr>
                    </a:solidFill>
                  </a:tcPr>
                </a:tc>
                <a:tc>
                  <a:txBody>
                    <a:bodyPr/>
                    <a:lstStyle/>
                    <a:p>
                      <a:pPr algn="l">
                        <a:lnSpc>
                          <a:spcPct val="115000"/>
                        </a:lnSpc>
                        <a:spcAft>
                          <a:spcPts val="0"/>
                        </a:spcAft>
                      </a:pPr>
                      <a:r>
                        <a:rPr lang="en-US" sz="1600" b="0" kern="1200" dirty="0" smtClean="0">
                          <a:latin typeface="Arial" pitchFamily="34" charset="0"/>
                          <a:cs typeface="Arial" pitchFamily="34" charset="0"/>
                        </a:rPr>
                        <a:t>additional benefits for the worker</a:t>
                      </a:r>
                      <a:endParaRPr lang="de-DE" sz="1600" b="0"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algn="l">
                        <a:lnSpc>
                          <a:spcPct val="115000"/>
                        </a:lnSpc>
                        <a:spcAft>
                          <a:spcPts val="0"/>
                        </a:spcAft>
                      </a:pPr>
                      <a:r>
                        <a:rPr lang="en-US" sz="1600" b="0" kern="1200" dirty="0" smtClean="0">
                          <a:latin typeface="Arial" pitchFamily="34" charset="0"/>
                          <a:cs typeface="Arial" pitchFamily="34" charset="0"/>
                        </a:rPr>
                        <a:t>additional benefits for the company</a:t>
                      </a:r>
                      <a:endParaRPr lang="de-DE" sz="1600" b="0"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algn="l">
                        <a:lnSpc>
                          <a:spcPct val="115000"/>
                        </a:lnSpc>
                        <a:spcAft>
                          <a:spcPts val="0"/>
                        </a:spcAft>
                      </a:pPr>
                      <a:r>
                        <a:rPr lang="en-US" sz="1600" b="0" kern="1200" dirty="0" smtClean="0">
                          <a:latin typeface="Arial" pitchFamily="34" charset="0"/>
                          <a:cs typeface="Arial" pitchFamily="34" charset="0"/>
                        </a:rPr>
                        <a:t>additional benefits for the factory</a:t>
                      </a:r>
                      <a:r>
                        <a:rPr lang="en-US" sz="1600" b="0" kern="1200" baseline="0" dirty="0" smtClean="0">
                          <a:latin typeface="Arial" pitchFamily="34" charset="0"/>
                          <a:cs typeface="Arial" pitchFamily="34" charset="0"/>
                        </a:rPr>
                        <a:t> owner</a:t>
                      </a:r>
                      <a:endParaRPr lang="de-DE" sz="1600" b="0"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r>
              <a:tr h="1372661">
                <a:tc>
                  <a:txBody>
                    <a:bodyPr/>
                    <a:lstStyle/>
                    <a:p>
                      <a:pPr marL="342900" lvl="0" indent="-342900" algn="l">
                        <a:lnSpc>
                          <a:spcPct val="115000"/>
                        </a:lnSpc>
                        <a:spcAft>
                          <a:spcPts val="0"/>
                        </a:spcAft>
                        <a:buFont typeface="Wingdings" pitchFamily="2" charset="2"/>
                        <a:buNone/>
                      </a:pPr>
                      <a:r>
                        <a:rPr lang="en-US" sz="1400" b="1" kern="1200" dirty="0" smtClean="0">
                          <a:latin typeface="Arial" pitchFamily="34" charset="0"/>
                          <a:cs typeface="Arial" pitchFamily="34" charset="0"/>
                        </a:rPr>
                        <a:t>to pay the cost of a journey</a:t>
                      </a:r>
                    </a:p>
                    <a:p>
                      <a:pPr marL="342900" lvl="0" indent="-342900" algn="l">
                        <a:lnSpc>
                          <a:spcPct val="115000"/>
                        </a:lnSpc>
                        <a:spcAft>
                          <a:spcPts val="0"/>
                        </a:spcAft>
                        <a:buFont typeface="Wingdings" pitchFamily="2" charset="2"/>
                        <a:buNone/>
                      </a:pPr>
                      <a:r>
                        <a:rPr lang="en-US" sz="1400" b="1" kern="1200" dirty="0" smtClean="0">
                          <a:latin typeface="Arial" pitchFamily="34" charset="0"/>
                          <a:cs typeface="Arial" pitchFamily="34" charset="0"/>
                        </a:rPr>
                        <a:t>to the children / family</a:t>
                      </a:r>
                      <a:endParaRPr lang="de-DE" sz="1400" b="1"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marL="342900" lvl="0" indent="-342900" algn="l">
                        <a:lnSpc>
                          <a:spcPct val="115000"/>
                        </a:lnSpc>
                        <a:spcAft>
                          <a:spcPts val="0"/>
                        </a:spcAft>
                        <a:buFont typeface="Wingdings" pitchFamily="2" charset="2"/>
                        <a:buChar char="§"/>
                      </a:pPr>
                      <a:r>
                        <a:rPr lang="de-DE" sz="1400" kern="1200" dirty="0" err="1" smtClean="0">
                          <a:latin typeface="Arial" pitchFamily="34" charset="0"/>
                          <a:cs typeface="Arial" pitchFamily="34" charset="0"/>
                        </a:rPr>
                        <a:t>satisfaction</a:t>
                      </a:r>
                      <a:endParaRPr lang="de-DE" sz="1400" kern="1200" dirty="0" smtClean="0">
                        <a:latin typeface="Arial" pitchFamily="34" charset="0"/>
                        <a:cs typeface="Arial" pitchFamily="34" charset="0"/>
                      </a:endParaRPr>
                    </a:p>
                    <a:p>
                      <a:pPr marL="342900" lvl="0" indent="-342900" algn="l">
                        <a:lnSpc>
                          <a:spcPct val="115000"/>
                        </a:lnSpc>
                        <a:spcAft>
                          <a:spcPts val="0"/>
                        </a:spcAft>
                        <a:buFont typeface="Wingdings" pitchFamily="2" charset="2"/>
                        <a:buChar char="§"/>
                      </a:pPr>
                      <a:r>
                        <a:rPr lang="de-DE" sz="1400" kern="1200" dirty="0" err="1" smtClean="0">
                          <a:latin typeface="Arial" pitchFamily="34" charset="0"/>
                          <a:cs typeface="Arial" pitchFamily="34" charset="0"/>
                        </a:rPr>
                        <a:t>social</a:t>
                      </a:r>
                      <a:r>
                        <a:rPr lang="de-DE" sz="1400" kern="1200" dirty="0" smtClean="0">
                          <a:latin typeface="Arial" pitchFamily="34" charset="0"/>
                          <a:cs typeface="Arial" pitchFamily="34" charset="0"/>
                        </a:rPr>
                        <a:t> </a:t>
                      </a:r>
                      <a:r>
                        <a:rPr lang="de-DE" sz="1400" kern="1200" dirty="0" err="1" smtClean="0">
                          <a:latin typeface="Arial" pitchFamily="34" charset="0"/>
                          <a:cs typeface="Arial" pitchFamily="34" charset="0"/>
                        </a:rPr>
                        <a:t>contact</a:t>
                      </a:r>
                      <a:r>
                        <a:rPr lang="de-DE" sz="1400" kern="1200" dirty="0" smtClean="0">
                          <a:latin typeface="Arial" pitchFamily="34" charset="0"/>
                          <a:cs typeface="Arial" pitchFamily="34" charset="0"/>
                        </a:rPr>
                        <a:t> </a:t>
                      </a:r>
                    </a:p>
                    <a:p>
                      <a:pPr marL="342900" lvl="0" indent="-342900" algn="l">
                        <a:lnSpc>
                          <a:spcPct val="115000"/>
                        </a:lnSpc>
                        <a:spcAft>
                          <a:spcPts val="0"/>
                        </a:spcAft>
                        <a:buFont typeface="Wingdings" pitchFamily="2" charset="2"/>
                        <a:buChar char="§"/>
                      </a:pPr>
                      <a:r>
                        <a:rPr lang="de-DE" sz="1400" kern="1200" dirty="0" err="1" smtClean="0">
                          <a:latin typeface="Arial" pitchFamily="34" charset="0"/>
                          <a:cs typeface="Arial" pitchFamily="34" charset="0"/>
                        </a:rPr>
                        <a:t>security</a:t>
                      </a:r>
                      <a:endParaRPr lang="de-DE" sz="1400" kern="1200" dirty="0" smtClean="0">
                        <a:solidFill>
                          <a:srgbClr val="000000"/>
                        </a:solidFill>
                        <a:latin typeface="Arial" pitchFamily="34" charset="0"/>
                        <a:ea typeface="Times New Roman"/>
                        <a:cs typeface="Arial" pitchFamily="34" charset="0"/>
                      </a:endParaRPr>
                    </a:p>
                  </a:txBody>
                  <a:tcPr marL="68580" marR="68580" marT="0" marB="0"/>
                </a:tc>
                <a:tc>
                  <a:txBody>
                    <a:bodyPr/>
                    <a:lstStyle/>
                    <a:p>
                      <a:pPr marL="342900" lvl="0" indent="-342900" algn="l" defTabSz="914400" rtl="0" eaLnBrk="1" latinLnBrk="0" hangingPunct="1">
                        <a:lnSpc>
                          <a:spcPct val="115000"/>
                        </a:lnSpc>
                        <a:spcAft>
                          <a:spcPts val="0"/>
                        </a:spcAft>
                        <a:buFont typeface="Wingdings" pitchFamily="2" charset="2"/>
                        <a:buChar char="§"/>
                      </a:pPr>
                      <a:r>
                        <a:rPr lang="de-DE" sz="1400" kern="1200" dirty="0" err="1" smtClean="0">
                          <a:latin typeface="Arial" pitchFamily="34" charset="0"/>
                          <a:cs typeface="Arial" pitchFamily="34" charset="0"/>
                        </a:rPr>
                        <a:t>support</a:t>
                      </a:r>
                      <a:r>
                        <a:rPr lang="de-DE" sz="1400" kern="1200" dirty="0" smtClean="0">
                          <a:latin typeface="Arial" pitchFamily="34" charset="0"/>
                          <a:cs typeface="Arial" pitchFamily="34" charset="0"/>
                        </a:rPr>
                        <a:t> of </a:t>
                      </a:r>
                      <a:r>
                        <a:rPr lang="de-DE" sz="1400" kern="1200" dirty="0" err="1" smtClean="0">
                          <a:latin typeface="Arial" pitchFamily="34" charset="0"/>
                          <a:cs typeface="Arial" pitchFamily="34" charset="0"/>
                        </a:rPr>
                        <a:t>families</a:t>
                      </a:r>
                      <a:endParaRPr lang="de-DE" sz="1400" kern="1200" dirty="0" smtClean="0">
                        <a:solidFill>
                          <a:srgbClr val="000000"/>
                        </a:solidFill>
                        <a:latin typeface="Arial" pitchFamily="34" charset="0"/>
                        <a:ea typeface="Times New Roman"/>
                        <a:cs typeface="Arial" pitchFamily="34" charset="0"/>
                      </a:endParaRPr>
                    </a:p>
                  </a:txBody>
                  <a:tcPr marL="68580" marR="68580" marT="0" marB="0"/>
                </a:tc>
                <a:tc>
                  <a:txBody>
                    <a:bodyPr/>
                    <a:lstStyle/>
                    <a:p>
                      <a:pPr marL="342900" lvl="0" indent="-342900" algn="l" defTabSz="914400" rtl="0" eaLnBrk="1" latinLnBrk="0" hangingPunct="1">
                        <a:lnSpc>
                          <a:spcPct val="115000"/>
                        </a:lnSpc>
                        <a:spcAft>
                          <a:spcPts val="0"/>
                        </a:spcAft>
                        <a:buFont typeface="Wingdings" pitchFamily="2" charset="2"/>
                        <a:buChar char="§"/>
                      </a:pPr>
                      <a:r>
                        <a:rPr lang="en-US" sz="1400" kern="1200" dirty="0" smtClean="0">
                          <a:latin typeface="Arial" pitchFamily="34" charset="0"/>
                          <a:cs typeface="Arial" pitchFamily="34" charset="0"/>
                        </a:rPr>
                        <a:t>more content </a:t>
                      </a:r>
                    </a:p>
                    <a:p>
                      <a:pPr marL="342900" lvl="0" indent="-342900" algn="l" defTabSz="914400" rtl="0" eaLnBrk="1" latinLnBrk="0" hangingPunct="1">
                        <a:lnSpc>
                          <a:spcPct val="115000"/>
                        </a:lnSpc>
                        <a:spcAft>
                          <a:spcPts val="0"/>
                        </a:spcAft>
                        <a:buFont typeface="Wingdings" pitchFamily="2" charset="2"/>
                        <a:buNone/>
                      </a:pPr>
                      <a:r>
                        <a:rPr lang="en-US" sz="1400" kern="1200" baseline="0" dirty="0" smtClean="0">
                          <a:latin typeface="Arial" pitchFamily="34" charset="0"/>
                          <a:cs typeface="Arial" pitchFamily="34" charset="0"/>
                        </a:rPr>
                        <a:t>       </a:t>
                      </a:r>
                      <a:r>
                        <a:rPr lang="en-US" sz="1400" kern="1200" dirty="0" smtClean="0">
                          <a:latin typeface="Arial" pitchFamily="34" charset="0"/>
                          <a:cs typeface="Arial" pitchFamily="34" charset="0"/>
                        </a:rPr>
                        <a:t>employees </a:t>
                      </a:r>
                    </a:p>
                    <a:p>
                      <a:pPr marL="342900" lvl="0" indent="-342900" algn="l" defTabSz="914400" rtl="0" eaLnBrk="1" latinLnBrk="0" hangingPunct="1">
                        <a:lnSpc>
                          <a:spcPct val="115000"/>
                        </a:lnSpc>
                        <a:spcAft>
                          <a:spcPts val="0"/>
                        </a:spcAft>
                        <a:buFont typeface="Wingdings" pitchFamily="2" charset="2"/>
                        <a:buChar char="§"/>
                      </a:pPr>
                      <a:r>
                        <a:rPr lang="en-US" sz="1400" kern="1200" dirty="0" smtClean="0">
                          <a:latin typeface="Arial" pitchFamily="34" charset="0"/>
                          <a:cs typeface="Arial" pitchFamily="34" charset="0"/>
                        </a:rPr>
                        <a:t>danger that workers move back to the country sinks</a:t>
                      </a:r>
                      <a:endParaRPr lang="de-DE" sz="1400" kern="1200" dirty="0" smtClean="0">
                        <a:solidFill>
                          <a:srgbClr val="000000"/>
                        </a:solidFill>
                        <a:latin typeface="Arial" pitchFamily="34" charset="0"/>
                        <a:ea typeface="Times New Roman"/>
                        <a:cs typeface="Arial" pitchFamily="34" charset="0"/>
                      </a:endParaRPr>
                    </a:p>
                  </a:txBody>
                  <a:tcPr marL="68580" marR="68580" marT="0" marB="0"/>
                </a:tc>
              </a:tr>
              <a:tr h="823596">
                <a:tc>
                  <a:txBody>
                    <a:bodyPr/>
                    <a:lstStyle/>
                    <a:p>
                      <a:pPr marL="342900" lvl="0" indent="-342900" algn="l">
                        <a:lnSpc>
                          <a:spcPct val="115000"/>
                        </a:lnSpc>
                        <a:spcAft>
                          <a:spcPts val="0"/>
                        </a:spcAft>
                        <a:buFont typeface="Wingdings" pitchFamily="2" charset="2"/>
                        <a:buNone/>
                      </a:pPr>
                      <a:r>
                        <a:rPr lang="de-DE" sz="1400" b="1" kern="1200" dirty="0" err="1" smtClean="0">
                          <a:latin typeface="Arial" pitchFamily="34" charset="0"/>
                          <a:cs typeface="Arial" pitchFamily="34" charset="0"/>
                        </a:rPr>
                        <a:t>education</a:t>
                      </a:r>
                      <a:r>
                        <a:rPr lang="de-DE" sz="1400" b="1" kern="1200" dirty="0" smtClean="0">
                          <a:latin typeface="Arial" pitchFamily="34" charset="0"/>
                          <a:cs typeface="Arial" pitchFamily="34" charset="0"/>
                        </a:rPr>
                        <a:t> </a:t>
                      </a:r>
                      <a:r>
                        <a:rPr lang="de-DE" sz="1400" b="1" kern="1200" dirty="0" err="1" smtClean="0">
                          <a:latin typeface="Arial" pitchFamily="34" charset="0"/>
                          <a:cs typeface="Arial" pitchFamily="34" charset="0"/>
                        </a:rPr>
                        <a:t>for</a:t>
                      </a:r>
                      <a:r>
                        <a:rPr lang="de-DE" sz="1400" b="1" kern="1200" dirty="0" smtClean="0">
                          <a:latin typeface="Arial" pitchFamily="34" charset="0"/>
                          <a:cs typeface="Arial" pitchFamily="34" charset="0"/>
                        </a:rPr>
                        <a:t> </a:t>
                      </a:r>
                      <a:r>
                        <a:rPr lang="de-DE" sz="1400" b="1" kern="1200" dirty="0" err="1" smtClean="0">
                          <a:latin typeface="Arial" pitchFamily="34" charset="0"/>
                          <a:cs typeface="Arial" pitchFamily="34" charset="0"/>
                        </a:rPr>
                        <a:t>their</a:t>
                      </a:r>
                      <a:r>
                        <a:rPr lang="de-DE" sz="1400" b="1" kern="1200" baseline="0" dirty="0" smtClean="0">
                          <a:latin typeface="Arial" pitchFamily="34" charset="0"/>
                          <a:cs typeface="Arial" pitchFamily="34" charset="0"/>
                        </a:rPr>
                        <a:t> </a:t>
                      </a:r>
                      <a:r>
                        <a:rPr lang="de-DE" sz="1400" b="1" kern="1200" dirty="0" err="1" smtClean="0">
                          <a:latin typeface="Arial" pitchFamily="34" charset="0"/>
                          <a:cs typeface="Arial" pitchFamily="34" charset="0"/>
                        </a:rPr>
                        <a:t>children</a:t>
                      </a:r>
                      <a:endParaRPr lang="de-DE" sz="1400" b="1"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better</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perspective</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for</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the</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future</a:t>
                      </a:r>
                      <a:endParaRPr lang="de-DE" sz="1400" dirty="0">
                        <a:latin typeface="Arial" pitchFamily="34" charset="0"/>
                        <a:ea typeface="Calibri"/>
                        <a:cs typeface="Arial" pitchFamily="34" charset="0"/>
                      </a:endParaRPr>
                    </a:p>
                  </a:txBody>
                  <a:tcPr marL="68580" marR="68580" marT="0" marB="0"/>
                </a:tc>
                <a:tc>
                  <a:txBody>
                    <a:bodyPr/>
                    <a:lstStyle/>
                    <a:p>
                      <a:pPr marL="342900" lvl="0" indent="-342900" algn="l">
                        <a:lnSpc>
                          <a:spcPct val="115000"/>
                        </a:lnSpc>
                        <a:spcAft>
                          <a:spcPts val="0"/>
                        </a:spcAft>
                        <a:buFont typeface="Wingdings" pitchFamily="2" charset="2"/>
                        <a:buChar char="§"/>
                      </a:pPr>
                      <a:r>
                        <a:rPr lang="de-DE" sz="1400" kern="1200" dirty="0" err="1" smtClean="0">
                          <a:latin typeface="Arial" pitchFamily="34" charset="0"/>
                          <a:cs typeface="Arial" pitchFamily="34" charset="0"/>
                        </a:rPr>
                        <a:t>support</a:t>
                      </a:r>
                      <a:r>
                        <a:rPr lang="de-DE" sz="1400" kern="1200" dirty="0" smtClean="0">
                          <a:latin typeface="Arial" pitchFamily="34" charset="0"/>
                          <a:cs typeface="Arial" pitchFamily="34" charset="0"/>
                        </a:rPr>
                        <a:t> of </a:t>
                      </a:r>
                      <a:r>
                        <a:rPr lang="de-DE" sz="1400" kern="1200" dirty="0" err="1" smtClean="0">
                          <a:latin typeface="Arial" pitchFamily="34" charset="0"/>
                          <a:cs typeface="Arial" pitchFamily="34" charset="0"/>
                        </a:rPr>
                        <a:t>education</a:t>
                      </a:r>
                      <a:r>
                        <a:rPr lang="de-DE" sz="1400" kern="1200" dirty="0" smtClean="0">
                          <a:latin typeface="Arial" pitchFamily="34" charset="0"/>
                          <a:cs typeface="Arial" pitchFamily="34" charset="0"/>
                        </a:rPr>
                        <a:t> </a:t>
                      </a:r>
                      <a:endParaRPr lang="de-DE" sz="1400" kern="1200" dirty="0" smtClean="0">
                        <a:solidFill>
                          <a:srgbClr val="000000"/>
                        </a:solidFill>
                        <a:latin typeface="Arial" pitchFamily="34" charset="0"/>
                        <a:ea typeface="Times New Roman"/>
                        <a:cs typeface="Arial" pitchFamily="34" charset="0"/>
                      </a:endParaRPr>
                    </a:p>
                  </a:txBody>
                  <a:tcPr marL="68580" marR="68580" marT="0" marB="0"/>
                </a:tc>
                <a:tc>
                  <a:txBody>
                    <a:bodyPr/>
                    <a:lstStyle/>
                    <a:p>
                      <a:pPr marL="342900" lvl="0" indent="-342900" algn="l" defTabSz="914400" rtl="0" eaLnBrk="1" latinLnBrk="0" hangingPunct="1">
                        <a:lnSpc>
                          <a:spcPct val="115000"/>
                        </a:lnSpc>
                        <a:spcAft>
                          <a:spcPts val="0"/>
                        </a:spcAft>
                        <a:buFont typeface="Wingdings" pitchFamily="2" charset="2"/>
                        <a:buChar char="§"/>
                      </a:pPr>
                      <a:r>
                        <a:rPr lang="en-US" sz="1400" kern="1200" dirty="0" smtClean="0">
                          <a:latin typeface="Arial" pitchFamily="34" charset="0"/>
                          <a:cs typeface="Arial" pitchFamily="34" charset="0"/>
                        </a:rPr>
                        <a:t>improve Bangladesh</a:t>
                      </a:r>
                      <a:r>
                        <a:rPr lang="en-US" sz="1400" kern="1200" baseline="0" dirty="0" smtClean="0">
                          <a:latin typeface="Arial" pitchFamily="34" charset="0"/>
                          <a:cs typeface="Arial" pitchFamily="34" charset="0"/>
                        </a:rPr>
                        <a:t> as a location factor</a:t>
                      </a:r>
                      <a:endParaRPr lang="de-DE" sz="1400" kern="1200" dirty="0" smtClean="0">
                        <a:solidFill>
                          <a:srgbClr val="000000"/>
                        </a:solidFill>
                        <a:latin typeface="Arial" pitchFamily="34" charset="0"/>
                        <a:ea typeface="Times New Roman"/>
                        <a:cs typeface="Arial" pitchFamily="34" charset="0"/>
                      </a:endParaRPr>
                    </a:p>
                  </a:txBody>
                  <a:tcPr marL="68580" marR="68580" marT="0" marB="0"/>
                </a:tc>
              </a:tr>
              <a:tr h="670089">
                <a:tc>
                  <a:txBody>
                    <a:bodyPr/>
                    <a:lstStyle/>
                    <a:p>
                      <a:pPr marL="342900" lvl="0" indent="-342900" algn="l">
                        <a:lnSpc>
                          <a:spcPct val="115000"/>
                        </a:lnSpc>
                        <a:spcAft>
                          <a:spcPts val="0"/>
                        </a:spcAft>
                        <a:buFont typeface="Wingdings" pitchFamily="2" charset="2"/>
                        <a:buNone/>
                      </a:pPr>
                      <a:r>
                        <a:rPr lang="en-US" sz="1400" b="1" kern="1200" dirty="0" smtClean="0">
                          <a:latin typeface="Arial" pitchFamily="34" charset="0"/>
                          <a:cs typeface="Arial" pitchFamily="34" charset="0"/>
                        </a:rPr>
                        <a:t>advanced training for a </a:t>
                      </a:r>
                    </a:p>
                    <a:p>
                      <a:pPr marL="342900" lvl="0" indent="-342900" algn="l">
                        <a:lnSpc>
                          <a:spcPct val="115000"/>
                        </a:lnSpc>
                        <a:spcAft>
                          <a:spcPts val="0"/>
                        </a:spcAft>
                        <a:buFont typeface="Wingdings" pitchFamily="2" charset="2"/>
                        <a:buNone/>
                      </a:pPr>
                      <a:r>
                        <a:rPr lang="en-US" sz="1400" b="1" kern="1200" dirty="0" smtClean="0">
                          <a:latin typeface="Arial" pitchFamily="34" charset="0"/>
                          <a:cs typeface="Arial" pitchFamily="34" charset="0"/>
                        </a:rPr>
                        <a:t>better sewing</a:t>
                      </a:r>
                      <a:endParaRPr lang="de-DE" sz="1400" b="1" kern="1200" dirty="0" smtClean="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opportunity</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for</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promotion</a:t>
                      </a:r>
                      <a:endParaRPr lang="de-DE" sz="1400" dirty="0">
                        <a:latin typeface="Arial" pitchFamily="34" charset="0"/>
                        <a:ea typeface="Calibri"/>
                        <a:cs typeface="Arial" pitchFamily="34" charset="0"/>
                      </a:endParaRPr>
                    </a:p>
                  </a:txBody>
                  <a:tcPr marL="68580" marR="68580" marT="0" marB="0"/>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better</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product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quality</a:t>
                      </a:r>
                      <a:endParaRPr lang="de-DE" sz="1400" dirty="0">
                        <a:latin typeface="Arial" pitchFamily="34" charset="0"/>
                        <a:ea typeface="Calibri"/>
                        <a:cs typeface="Arial" pitchFamily="34" charset="0"/>
                      </a:endParaRPr>
                    </a:p>
                  </a:txBody>
                  <a:tcPr marL="68580" marR="68580" marT="0" marB="0"/>
                </a:tc>
                <a:tc>
                  <a:txBody>
                    <a:bodyPr/>
                    <a:lstStyle/>
                    <a:p>
                      <a:pPr marL="342900" lvl="0" indent="-342900" algn="l">
                        <a:lnSpc>
                          <a:spcPct val="115000"/>
                        </a:lnSpc>
                        <a:spcAft>
                          <a:spcPts val="0"/>
                        </a:spcAft>
                        <a:buFont typeface="Wingdings" pitchFamily="2" charset="2"/>
                        <a:buChar char="§"/>
                      </a:pPr>
                      <a:r>
                        <a:rPr lang="de-DE" sz="1400" kern="1200" dirty="0" err="1" smtClean="0">
                          <a:latin typeface="Arial" pitchFamily="34" charset="0"/>
                          <a:cs typeface="Arial" pitchFamily="34" charset="0"/>
                        </a:rPr>
                        <a:t>better</a:t>
                      </a:r>
                      <a:r>
                        <a:rPr lang="de-DE" sz="1400" kern="1200" dirty="0" smtClean="0">
                          <a:latin typeface="Arial" pitchFamily="34" charset="0"/>
                          <a:cs typeface="Arial" pitchFamily="34" charset="0"/>
                        </a:rPr>
                        <a:t> </a:t>
                      </a:r>
                      <a:r>
                        <a:rPr lang="de-DE" sz="1400" kern="1200" dirty="0" err="1" smtClean="0">
                          <a:latin typeface="Arial" pitchFamily="34" charset="0"/>
                          <a:cs typeface="Arial" pitchFamily="34" charset="0"/>
                        </a:rPr>
                        <a:t>certified</a:t>
                      </a:r>
                      <a:r>
                        <a:rPr lang="de-DE" sz="1400" kern="1200" dirty="0" smtClean="0">
                          <a:latin typeface="Arial" pitchFamily="34" charset="0"/>
                          <a:cs typeface="Arial" pitchFamily="34" charset="0"/>
                        </a:rPr>
                        <a:t> </a:t>
                      </a:r>
                      <a:r>
                        <a:rPr lang="de-DE" sz="1400" kern="1200" dirty="0" err="1" smtClean="0">
                          <a:latin typeface="Arial" pitchFamily="34" charset="0"/>
                          <a:cs typeface="Arial" pitchFamily="34" charset="0"/>
                        </a:rPr>
                        <a:t>worker</a:t>
                      </a:r>
                      <a:endParaRPr lang="de-DE" sz="1400" kern="1200" dirty="0" smtClean="0">
                        <a:solidFill>
                          <a:srgbClr val="000000"/>
                        </a:solidFill>
                        <a:latin typeface="Arial" pitchFamily="34" charset="0"/>
                        <a:ea typeface="Times New Roman"/>
                        <a:cs typeface="Arial" pitchFamily="34" charset="0"/>
                        <a:hlinkClick r:id="rId2"/>
                      </a:endParaRPr>
                    </a:p>
                  </a:txBody>
                  <a:tcPr marL="68580" marR="68580" marT="0" marB="0"/>
                </a:tc>
              </a:tr>
              <a:tr h="954894">
                <a:tc>
                  <a:txBody>
                    <a:bodyPr/>
                    <a:lstStyle/>
                    <a:p>
                      <a:pPr algn="l">
                        <a:buFont typeface="Wingdings" pitchFamily="2" charset="2"/>
                        <a:buNone/>
                      </a:pPr>
                      <a:r>
                        <a:rPr lang="en-US" sz="1400" b="1" kern="1200" dirty="0" err="1" smtClean="0">
                          <a:latin typeface="Arial" pitchFamily="34" charset="0"/>
                          <a:cs typeface="Arial" pitchFamily="34" charset="0"/>
                        </a:rPr>
                        <a:t>modernisation</a:t>
                      </a:r>
                      <a:r>
                        <a:rPr lang="en-US" sz="1400" b="1" kern="1200" dirty="0" smtClean="0">
                          <a:latin typeface="Arial" pitchFamily="34" charset="0"/>
                          <a:cs typeface="Arial" pitchFamily="34" charset="0"/>
                        </a:rPr>
                        <a:t> </a:t>
                      </a:r>
                    </a:p>
                    <a:p>
                      <a:pPr algn="l">
                        <a:buFont typeface="Wingdings" pitchFamily="2" charset="2"/>
                        <a:buNone/>
                      </a:pPr>
                      <a:r>
                        <a:rPr lang="en-US" sz="1400" b="0" kern="1200" dirty="0" smtClean="0">
                          <a:latin typeface="Arial" pitchFamily="34" charset="0"/>
                          <a:cs typeface="Arial" pitchFamily="34" charset="0"/>
                        </a:rPr>
                        <a:t>(e. g. a better cooking place or bath place for the living community)</a:t>
                      </a:r>
                      <a:endParaRPr lang="de-DE" sz="1400" b="0" kern="1200" dirty="0">
                        <a:solidFill>
                          <a:srgbClr val="000000"/>
                        </a:solidFill>
                        <a:latin typeface="Arial" pitchFamily="34" charset="0"/>
                        <a:ea typeface="Times New Roman"/>
                        <a:cs typeface="Arial" pitchFamily="34" charset="0"/>
                      </a:endParaRPr>
                    </a:p>
                  </a:txBody>
                  <a:tcPr marL="68580" marR="68580" marT="0" marB="0">
                    <a:solidFill>
                      <a:schemeClr val="bg1">
                        <a:lumMod val="75000"/>
                      </a:schemeClr>
                    </a:solidFill>
                  </a:tcPr>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improvement</a:t>
                      </a:r>
                      <a:r>
                        <a:rPr lang="de-DE" sz="1400" dirty="0" smtClean="0">
                          <a:latin typeface="Arial" pitchFamily="34" charset="0"/>
                          <a:cs typeface="Arial" pitchFamily="34" charset="0"/>
                        </a:rPr>
                        <a:t> of </a:t>
                      </a:r>
                      <a:r>
                        <a:rPr lang="de-DE" sz="1400" dirty="0" err="1" smtClean="0">
                          <a:latin typeface="Arial" pitchFamily="34" charset="0"/>
                          <a:cs typeface="Arial" pitchFamily="34" charset="0"/>
                        </a:rPr>
                        <a:t>living</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conditions</a:t>
                      </a:r>
                      <a:endParaRPr lang="de-DE" sz="1400" dirty="0">
                        <a:latin typeface="Arial" pitchFamily="34" charset="0"/>
                        <a:ea typeface="Calibri"/>
                        <a:cs typeface="Arial" pitchFamily="34" charset="0"/>
                      </a:endParaRPr>
                    </a:p>
                  </a:txBody>
                  <a:tcPr marL="68580" marR="68580" marT="0" marB="0"/>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support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the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local</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communities</a:t>
                      </a:r>
                      <a:endParaRPr lang="de-DE" sz="1400" dirty="0">
                        <a:latin typeface="Arial" pitchFamily="34" charset="0"/>
                        <a:ea typeface="Calibri"/>
                        <a:cs typeface="Arial" pitchFamily="34" charset="0"/>
                      </a:endParaRPr>
                    </a:p>
                  </a:txBody>
                  <a:tcPr marL="68580" marR="68580" marT="0" marB="0"/>
                </a:tc>
                <a:tc>
                  <a:txBody>
                    <a:bodyPr/>
                    <a:lstStyle/>
                    <a:p>
                      <a:pPr marL="342900" lvl="0" indent="-342900" algn="l">
                        <a:lnSpc>
                          <a:spcPct val="115000"/>
                        </a:lnSpc>
                        <a:spcAft>
                          <a:spcPts val="0"/>
                        </a:spcAft>
                        <a:buFont typeface="Wingdings" pitchFamily="2" charset="2"/>
                        <a:buChar char="§"/>
                      </a:pPr>
                      <a:r>
                        <a:rPr lang="de-DE" sz="1400" dirty="0" err="1" smtClean="0">
                          <a:latin typeface="Arial" pitchFamily="34" charset="0"/>
                          <a:cs typeface="Arial" pitchFamily="34" charset="0"/>
                        </a:rPr>
                        <a:t>happier</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employees</a:t>
                      </a:r>
                      <a:endParaRPr lang="de-DE" sz="1400" dirty="0">
                        <a:latin typeface="Arial" pitchFamily="34" charset="0"/>
                        <a:ea typeface="Calibri"/>
                        <a:cs typeface="Arial" pitchFamily="34" charset="0"/>
                      </a:endParaRPr>
                    </a:p>
                  </a:txBody>
                  <a:tcPr marL="68580" marR="68580" marT="0" marB="0"/>
                </a:tc>
              </a:tr>
            </a:tbl>
          </a:graphicData>
        </a:graphic>
      </p:graphicFrame>
      <p:sp>
        <p:nvSpPr>
          <p:cNvPr id="7" name="Textfeld 6"/>
          <p:cNvSpPr txBox="1"/>
          <p:nvPr/>
        </p:nvSpPr>
        <p:spPr>
          <a:xfrm>
            <a:off x="395536" y="1628800"/>
            <a:ext cx="5760640" cy="738664"/>
          </a:xfrm>
          <a:prstGeom prst="rect">
            <a:avLst/>
          </a:prstGeom>
          <a:noFill/>
        </p:spPr>
        <p:txBody>
          <a:bodyPr wrap="square" rtlCol="0">
            <a:spAutoFit/>
          </a:bodyPr>
          <a:lstStyle/>
          <a:p>
            <a:pPr marL="342900" lvl="0" indent="-342900">
              <a:buFont typeface="+mj-lt"/>
              <a:buAutoNum type="arabicPeriod"/>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 special sustainable targets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endParaRPr lang="de-DE" dirty="0"/>
          </a:p>
        </p:txBody>
      </p:sp>
      <p:pic>
        <p:nvPicPr>
          <p:cNvPr id="14339" name="Picture 3" descr="https://www.plan.de/fileadmin/_processed_/csm_Plan_Asien_Bangladesch_Kinder_Patenschaft_Mutter_Kind_Lachen_201209-BGD-49_7bbc154d16.jpg"/>
          <p:cNvPicPr>
            <a:picLocks noChangeAspect="1" noChangeArrowheads="1"/>
          </p:cNvPicPr>
          <p:nvPr/>
        </p:nvPicPr>
        <p:blipFill>
          <a:blip r:embed="rId3" cstate="print"/>
          <a:srcRect/>
          <a:stretch>
            <a:fillRect/>
          </a:stretch>
        </p:blipFill>
        <p:spPr bwMode="auto">
          <a:xfrm>
            <a:off x="611560" y="3501008"/>
            <a:ext cx="1336147" cy="75158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95536" y="116632"/>
            <a:ext cx="8229600" cy="908720"/>
          </a:xfrm>
        </p:spPr>
        <p:txBody>
          <a:bodyPr>
            <a:normAutofit/>
          </a:bodyPr>
          <a:lstStyle/>
          <a:p>
            <a:pPr algn="ctr"/>
            <a:r>
              <a:rPr lang="de-DE" sz="3600" dirty="0" smtClean="0">
                <a:solidFill>
                  <a:schemeClr val="bg1"/>
                </a:solidFill>
              </a:rPr>
              <a:t>Bonussystem</a:t>
            </a:r>
            <a:endParaRPr lang="de-DE" sz="3600" dirty="0">
              <a:solidFill>
                <a:schemeClr val="bg1"/>
              </a:solidFill>
            </a:endParaRPr>
          </a:p>
        </p:txBody>
      </p:sp>
      <p:sp>
        <p:nvSpPr>
          <p:cNvPr id="8" name="Textfeld 7"/>
          <p:cNvSpPr txBox="1"/>
          <p:nvPr/>
        </p:nvSpPr>
        <p:spPr>
          <a:xfrm>
            <a:off x="323528" y="1772816"/>
            <a:ext cx="4392488" cy="2277547"/>
          </a:xfrm>
          <a:prstGeom prst="rect">
            <a:avLst/>
          </a:prstGeom>
          <a:noFill/>
        </p:spPr>
        <p:txBody>
          <a:bodyPr wrap="square" rtlCol="0">
            <a:spAutoFit/>
          </a:bodyPr>
          <a:lstStyle/>
          <a:p>
            <a:pPr marL="342900" lvl="0" indent="-342900">
              <a:buFont typeface="+mj-lt"/>
              <a:buAutoNum type="arabicPeriod" startAt="2"/>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 good</a:t>
            </a:r>
            <a:r>
              <a:rPr kumimoji="0" lang="en-US" sz="2400" b="1" i="0" u="none" strike="noStrike" cap="none" normalizeH="0" dirty="0" smtClean="0">
                <a:ln>
                  <a:noFill/>
                </a:ln>
                <a:solidFill>
                  <a:schemeClr val="tx1"/>
                </a:solidFill>
                <a:effectLst/>
                <a:latin typeface="Arial" pitchFamily="34" charset="0"/>
                <a:ea typeface="Calibri" pitchFamily="34" charset="0"/>
                <a:cs typeface="Arial" pitchFamily="34" charset="0"/>
              </a:rPr>
              <a:t> work</a:t>
            </a:r>
          </a:p>
          <a:p>
            <a:pPr marL="342900" lvl="0" indent="-342900">
              <a:buFont typeface="+mj-lt"/>
              <a:buAutoNum type="arabicPeriod" startAt="2"/>
            </a:pPr>
            <a:endParaRPr lang="en-US" b="1" dirty="0">
              <a:latin typeface="Arial" pitchFamily="34" charset="0"/>
              <a:ea typeface="Calibri" pitchFamily="34" charset="0"/>
              <a:cs typeface="Arial" pitchFamily="34" charset="0"/>
            </a:endParaRPr>
          </a:p>
          <a:p>
            <a:pPr marL="342900" lvl="0" indent="-342900"/>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if the worker gets on a better sewing level</a:t>
            </a:r>
            <a:endPar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342900" lvl="0" indent="-342900"/>
            <a:endParaRPr lang="en-US" sz="3200" b="1" baseline="0" dirty="0" smtClean="0">
              <a:latin typeface="Calibri" pitchFamily="34" charset="0"/>
              <a:cs typeface="Times New Roman" pitchFamily="18" charset="0"/>
            </a:endParaRPr>
          </a:p>
          <a:p>
            <a:pPr marL="342900" lvl="0" indent="-342900"/>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endParaRPr lang="de-DE" dirty="0"/>
          </a:p>
        </p:txBody>
      </p:sp>
      <p:sp>
        <p:nvSpPr>
          <p:cNvPr id="9" name="Textfeld 8"/>
          <p:cNvSpPr txBox="1"/>
          <p:nvPr/>
        </p:nvSpPr>
        <p:spPr>
          <a:xfrm>
            <a:off x="467544" y="3212976"/>
            <a:ext cx="6336704" cy="2523768"/>
          </a:xfrm>
          <a:prstGeom prst="rect">
            <a:avLst/>
          </a:prstGeom>
          <a:noFill/>
        </p:spPr>
        <p:txBody>
          <a:bodyPr wrap="square" rtlCol="0">
            <a:spAutoFit/>
          </a:bodyPr>
          <a:lstStyle/>
          <a:p>
            <a:pPr marL="342900" lvl="0" indent="-342900">
              <a:buFont typeface="+mj-lt"/>
              <a:buAutoNum type="arabicPeriod" startAt="3"/>
            </a:pPr>
            <a:r>
              <a:rPr lang="en-US" sz="2400" b="1" dirty="0">
                <a:latin typeface="Arial" pitchFamily="34" charset="0"/>
                <a:ea typeface="Calibri" pitchFamily="34" charset="0"/>
                <a:cs typeface="Arial" pitchFamily="34" charset="0"/>
              </a:rPr>
              <a:t>s</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hock</a:t>
            </a:r>
            <a:endParaRPr kumimoji="0" lang="en-US" sz="2400" b="1" i="0" u="none" strike="noStrike" cap="none" normalizeH="0" dirty="0" smtClean="0">
              <a:ln>
                <a:noFill/>
              </a:ln>
              <a:solidFill>
                <a:schemeClr val="tx1"/>
              </a:solidFill>
              <a:effectLst/>
              <a:latin typeface="Arial" pitchFamily="34" charset="0"/>
              <a:ea typeface="Calibri" pitchFamily="34" charset="0"/>
              <a:cs typeface="Arial" pitchFamily="34" charset="0"/>
            </a:endParaRPr>
          </a:p>
          <a:p>
            <a:pPr marL="342900" lvl="0" indent="-342900">
              <a:buFont typeface="+mj-lt"/>
              <a:buAutoNum type="arabicPeriod" startAt="2"/>
            </a:pPr>
            <a:endParaRPr lang="en-US" b="1" dirty="0">
              <a:latin typeface="Arial" pitchFamily="34" charset="0"/>
              <a:ea typeface="Calibri" pitchFamily="34" charset="0"/>
              <a:cs typeface="Arial" pitchFamily="34" charset="0"/>
            </a:endParaRPr>
          </a:p>
          <a:p>
            <a:pPr lvl="0" eaLnBrk="0" fontAlgn="base" hangingPunct="0">
              <a:spcBef>
                <a:spcPct val="0"/>
              </a:spcBef>
              <a:spcAft>
                <a:spcPct val="0"/>
              </a:spcAft>
              <a:buFont typeface="Wingdings" pitchFamily="2" charset="2"/>
              <a:buChar char="§"/>
            </a:pPr>
            <a:r>
              <a:rPr lang="en-US" dirty="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industrial accident</a:t>
            </a:r>
          </a:p>
          <a:p>
            <a:pPr lvl="0" eaLnBrk="0" fontAlgn="base" hangingPunct="0">
              <a:spcBef>
                <a:spcPct val="0"/>
              </a:spcBef>
              <a:spcAft>
                <a:spcPct val="0"/>
              </a:spcAft>
              <a:buFont typeface="Wingdings" pitchFamily="2" charset="2"/>
              <a:buChar char="§"/>
            </a:pPr>
            <a:r>
              <a:rPr lang="en-US" dirty="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natural disaster</a:t>
            </a:r>
          </a:p>
          <a:p>
            <a:pPr lvl="0" eaLnBrk="0" fontAlgn="base" hangingPunct="0">
              <a:spcBef>
                <a:spcPct val="0"/>
              </a:spcBef>
              <a:spcAft>
                <a:spcPct val="0"/>
              </a:spcAft>
              <a:buFont typeface="Wingdings" pitchFamily="2" charset="2"/>
              <a:buChar char="§"/>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
            </a:pPr>
            <a:endParaRPr lang="en-US" sz="800" dirty="0">
              <a:latin typeface="Calibri" pitchFamily="34"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-&gt; 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we also have an insurance function in our product!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endParaRPr lang="de-DE" dirty="0"/>
          </a:p>
        </p:txBody>
      </p:sp>
      <p:pic>
        <p:nvPicPr>
          <p:cNvPr id="16388" name="Picture 4" descr="http://www.lichtbruecke.com/files/projekte_katastrophenhilfe_bild_1.jpg"/>
          <p:cNvPicPr>
            <a:picLocks noChangeAspect="1" noChangeArrowheads="1"/>
          </p:cNvPicPr>
          <p:nvPr/>
        </p:nvPicPr>
        <p:blipFill>
          <a:blip r:embed="rId2" cstate="print"/>
          <a:srcRect/>
          <a:stretch>
            <a:fillRect/>
          </a:stretch>
        </p:blipFill>
        <p:spPr bwMode="auto">
          <a:xfrm>
            <a:off x="6084168" y="4293096"/>
            <a:ext cx="2763788" cy="2072841"/>
          </a:xfrm>
          <a:prstGeom prst="rect">
            <a:avLst/>
          </a:prstGeom>
          <a:noFill/>
        </p:spPr>
      </p:pic>
      <p:pic>
        <p:nvPicPr>
          <p:cNvPr id="16390" name="Picture 6" descr="http://polpix.sueddeutsche.com/bild/1.1662392.1368189831/940x528/bangladesch-sicherheit-textilindustrie-kleidung-hungerloehne-ausbeutung-eu-einsturz-fabrik.jpg"/>
          <p:cNvPicPr>
            <a:picLocks noChangeAspect="1" noChangeArrowheads="1"/>
          </p:cNvPicPr>
          <p:nvPr/>
        </p:nvPicPr>
        <p:blipFill>
          <a:blip r:embed="rId3" cstate="print"/>
          <a:srcRect/>
          <a:stretch>
            <a:fillRect/>
          </a:stretch>
        </p:blipFill>
        <p:spPr bwMode="auto">
          <a:xfrm>
            <a:off x="5796136" y="1628800"/>
            <a:ext cx="2820313" cy="1584176"/>
          </a:xfrm>
          <a:prstGeom prst="rect">
            <a:avLst/>
          </a:prstGeom>
          <a:noFill/>
        </p:spPr>
      </p:pic>
      <p:pic>
        <p:nvPicPr>
          <p:cNvPr id="16392" name="Picture 8" descr="https://www.tagesschau.de/multimedia/bilder/bangladesch250~_v-videowebl.jpg"/>
          <p:cNvPicPr>
            <a:picLocks noChangeAspect="1" noChangeArrowheads="1"/>
          </p:cNvPicPr>
          <p:nvPr/>
        </p:nvPicPr>
        <p:blipFill>
          <a:blip r:embed="rId4" cstate="print"/>
          <a:srcRect/>
          <a:stretch>
            <a:fillRect/>
          </a:stretch>
        </p:blipFill>
        <p:spPr bwMode="auto">
          <a:xfrm>
            <a:off x="3131840" y="3284984"/>
            <a:ext cx="2774426" cy="157217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pPr algn="ctr"/>
            <a:r>
              <a:rPr lang="de-DE" sz="3600" dirty="0" err="1" smtClean="0">
                <a:solidFill>
                  <a:schemeClr val="bg1"/>
                </a:solidFill>
              </a:rPr>
              <a:t>Benefits</a:t>
            </a:r>
            <a:endParaRPr lang="de-DE" sz="3600" dirty="0">
              <a:solidFill>
                <a:schemeClr val="bg1"/>
              </a:solidFill>
            </a:endParaRPr>
          </a:p>
        </p:txBody>
      </p:sp>
      <p:pic>
        <p:nvPicPr>
          <p:cNvPr id="5" name="Grafik 4" descr="http://www.karriere.de/media/Bewerbung/U-Bew_420_FotolEdhar-Fotoli.jpg"/>
          <p:cNvPicPr/>
          <p:nvPr/>
        </p:nvPicPr>
        <p:blipFill>
          <a:blip r:embed="rId2" cstate="print"/>
          <a:srcRect/>
          <a:stretch>
            <a:fillRect/>
          </a:stretch>
        </p:blipFill>
        <p:spPr bwMode="auto">
          <a:xfrm>
            <a:off x="1" y="2060848"/>
            <a:ext cx="1547664" cy="936104"/>
          </a:xfrm>
          <a:prstGeom prst="rect">
            <a:avLst/>
          </a:prstGeom>
          <a:noFill/>
          <a:ln w="9525">
            <a:noFill/>
            <a:miter lim="800000"/>
            <a:headEnd/>
            <a:tailEnd/>
          </a:ln>
        </p:spPr>
      </p:pic>
      <p:pic>
        <p:nvPicPr>
          <p:cNvPr id="6" name="Grafik 5" descr="https://www.tagesschau.de/multimedia/bilder/abdul-101~_v-videowebl.jpg"/>
          <p:cNvPicPr/>
          <p:nvPr/>
        </p:nvPicPr>
        <p:blipFill>
          <a:blip r:embed="rId3" cstate="print"/>
          <a:srcRect/>
          <a:stretch>
            <a:fillRect/>
          </a:stretch>
        </p:blipFill>
        <p:spPr bwMode="auto">
          <a:xfrm>
            <a:off x="0" y="3789040"/>
            <a:ext cx="1403648" cy="1008112"/>
          </a:xfrm>
          <a:prstGeom prst="rect">
            <a:avLst/>
          </a:prstGeom>
          <a:noFill/>
          <a:ln w="9525">
            <a:noFill/>
            <a:miter lim="800000"/>
            <a:headEnd/>
            <a:tailEnd/>
          </a:ln>
        </p:spPr>
      </p:pic>
      <p:pic>
        <p:nvPicPr>
          <p:cNvPr id="7" name="Grafik 6" descr="http://bilder2.n-tv.de/img/incoming/origs9607301/9678253339-w778-h550/RTR33Y52.jpg"/>
          <p:cNvPicPr/>
          <p:nvPr/>
        </p:nvPicPr>
        <p:blipFill>
          <a:blip r:embed="rId4" cstate="print"/>
          <a:srcRect t="16083"/>
          <a:stretch>
            <a:fillRect/>
          </a:stretch>
        </p:blipFill>
        <p:spPr bwMode="auto">
          <a:xfrm>
            <a:off x="107504" y="5589240"/>
            <a:ext cx="2051720" cy="1055156"/>
          </a:xfrm>
          <a:prstGeom prst="rect">
            <a:avLst/>
          </a:prstGeom>
          <a:noFill/>
          <a:ln w="9525">
            <a:noFill/>
            <a:miter lim="800000"/>
            <a:headEnd/>
            <a:tailEnd/>
          </a:ln>
        </p:spPr>
      </p:pic>
      <p:sp>
        <p:nvSpPr>
          <p:cNvPr id="8" name="Text Box 2"/>
          <p:cNvSpPr txBox="1">
            <a:spLocks noChangeArrowheads="1"/>
          </p:cNvSpPr>
          <p:nvPr/>
        </p:nvSpPr>
        <p:spPr bwMode="auto">
          <a:xfrm>
            <a:off x="0" y="5013176"/>
            <a:ext cx="2520950" cy="576064"/>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pitchFamily="34" charset="0"/>
              </a:rPr>
              <a:t>Worker </a:t>
            </a:r>
            <a:endParaRPr kumimoji="0" lang="en-US" sz="16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of the textile industry in Bangladesh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0" y="3356992"/>
            <a:ext cx="2123728" cy="438150"/>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Factory owner</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0" y="1772816"/>
            <a:ext cx="3563888" cy="360039"/>
          </a:xfrm>
          <a:prstGeom prst="rect">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International companies</a:t>
            </a:r>
            <a:r>
              <a:rPr kumimoji="0" lang="en-US" sz="1600" b="1" i="0" u="none" strike="noStrike" cap="none" normalizeH="0" dirty="0" smtClean="0">
                <a:ln>
                  <a:noFill/>
                </a:ln>
                <a:solidFill>
                  <a:schemeClr val="tx1"/>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feld 10"/>
          <p:cNvSpPr txBox="1"/>
          <p:nvPr/>
        </p:nvSpPr>
        <p:spPr>
          <a:xfrm>
            <a:off x="3707904" y="1772816"/>
            <a:ext cx="4536504" cy="1631216"/>
          </a:xfrm>
          <a:prstGeom prst="rect">
            <a:avLst/>
          </a:prstGeom>
          <a:noFill/>
        </p:spPr>
        <p:txBody>
          <a:bodyPr wrap="square" rtlCol="0">
            <a:spAutoFit/>
          </a:bodyPr>
          <a:lstStyle/>
          <a:p>
            <a:r>
              <a:rPr lang="en-US" dirty="0" smtClean="0">
                <a:solidFill>
                  <a:srgbClr val="005800"/>
                </a:solidFill>
                <a:latin typeface="Arial" pitchFamily="34" charset="0"/>
                <a:cs typeface="Arial" pitchFamily="34" charset="0"/>
              </a:rPr>
              <a:t>+ reputation</a:t>
            </a:r>
          </a:p>
          <a:p>
            <a:r>
              <a:rPr lang="en-US" dirty="0" smtClean="0">
                <a:solidFill>
                  <a:srgbClr val="005800"/>
                </a:solidFill>
                <a:latin typeface="Arial" pitchFamily="34" charset="0"/>
                <a:cs typeface="Arial" pitchFamily="34" charset="0"/>
              </a:rPr>
              <a:t>+ corporate social responsibility (CSR)</a:t>
            </a:r>
          </a:p>
          <a:p>
            <a:r>
              <a:rPr lang="en-US" dirty="0" smtClean="0">
                <a:solidFill>
                  <a:srgbClr val="005800"/>
                </a:solidFill>
                <a:latin typeface="Arial" pitchFamily="34" charset="0"/>
                <a:cs typeface="Arial" pitchFamily="34" charset="0"/>
              </a:rPr>
              <a:t>+ transport enterprise value</a:t>
            </a:r>
          </a:p>
          <a:p>
            <a:r>
              <a:rPr lang="en-US" dirty="0" smtClean="0">
                <a:solidFill>
                  <a:srgbClr val="005800"/>
                </a:solidFill>
                <a:latin typeface="Arial" pitchFamily="34" charset="0"/>
                <a:cs typeface="Arial" pitchFamily="34" charset="0"/>
              </a:rPr>
              <a:t>+ proactive management</a:t>
            </a:r>
            <a:endParaRPr lang="de-DE" dirty="0" smtClean="0">
              <a:solidFill>
                <a:srgbClr val="005800"/>
              </a:solidFill>
              <a:latin typeface="Arial" pitchFamily="34" charset="0"/>
              <a:cs typeface="Arial" pitchFamily="34" charset="0"/>
            </a:endParaRPr>
          </a:p>
          <a:p>
            <a:endParaRPr lang="de-DE" sz="2800" dirty="0">
              <a:solidFill>
                <a:srgbClr val="008000"/>
              </a:solidFill>
            </a:endParaRPr>
          </a:p>
        </p:txBody>
      </p:sp>
      <p:sp>
        <p:nvSpPr>
          <p:cNvPr id="12" name="Textfeld 11"/>
          <p:cNvSpPr txBox="1"/>
          <p:nvPr/>
        </p:nvSpPr>
        <p:spPr>
          <a:xfrm>
            <a:off x="2339752" y="3429000"/>
            <a:ext cx="3240360" cy="646331"/>
          </a:xfrm>
          <a:prstGeom prst="rect">
            <a:avLst/>
          </a:prstGeom>
          <a:noFill/>
        </p:spPr>
        <p:txBody>
          <a:bodyPr wrap="square" rtlCol="0">
            <a:spAutoFit/>
          </a:bodyPr>
          <a:lstStyle/>
          <a:p>
            <a:r>
              <a:rPr lang="en-US" dirty="0">
                <a:solidFill>
                  <a:srgbClr val="005800"/>
                </a:solidFill>
                <a:latin typeface="Arial" pitchFamily="34" charset="0"/>
                <a:cs typeface="Arial" pitchFamily="34" charset="0"/>
              </a:rPr>
              <a:t>+ more motivated workers </a:t>
            </a:r>
            <a:endParaRPr lang="de-DE" dirty="0">
              <a:solidFill>
                <a:srgbClr val="005800"/>
              </a:solidFill>
              <a:latin typeface="Arial" pitchFamily="34" charset="0"/>
              <a:cs typeface="Arial" pitchFamily="34" charset="0"/>
            </a:endParaRPr>
          </a:p>
          <a:p>
            <a:endParaRPr lang="de-DE" dirty="0"/>
          </a:p>
        </p:txBody>
      </p:sp>
      <p:sp>
        <p:nvSpPr>
          <p:cNvPr id="13" name="Textfeld 12"/>
          <p:cNvSpPr txBox="1"/>
          <p:nvPr/>
        </p:nvSpPr>
        <p:spPr>
          <a:xfrm>
            <a:off x="2699792" y="5157192"/>
            <a:ext cx="6444208" cy="1477328"/>
          </a:xfrm>
          <a:prstGeom prst="rect">
            <a:avLst/>
          </a:prstGeom>
          <a:noFill/>
        </p:spPr>
        <p:txBody>
          <a:bodyPr wrap="square" rtlCol="0">
            <a:spAutoFit/>
          </a:bodyPr>
          <a:lstStyle/>
          <a:p>
            <a:r>
              <a:rPr lang="en-US" dirty="0" smtClean="0">
                <a:solidFill>
                  <a:srgbClr val="005800"/>
                </a:solidFill>
                <a:latin typeface="Arial" pitchFamily="34" charset="0"/>
                <a:cs typeface="Arial" pitchFamily="34" charset="0"/>
              </a:rPr>
              <a:t>+ </a:t>
            </a:r>
            <a:r>
              <a:rPr lang="en-US" dirty="0">
                <a:solidFill>
                  <a:srgbClr val="005800"/>
                </a:solidFill>
                <a:latin typeface="Arial" pitchFamily="34" charset="0"/>
                <a:cs typeface="Arial" pitchFamily="34" charset="0"/>
              </a:rPr>
              <a:t>possibility to save money</a:t>
            </a:r>
            <a:endParaRPr lang="de-DE" dirty="0">
              <a:solidFill>
                <a:srgbClr val="005800"/>
              </a:solidFill>
              <a:latin typeface="Arial" pitchFamily="34" charset="0"/>
              <a:cs typeface="Arial" pitchFamily="34" charset="0"/>
            </a:endParaRPr>
          </a:p>
          <a:p>
            <a:r>
              <a:rPr lang="en-US" dirty="0">
                <a:solidFill>
                  <a:srgbClr val="005800"/>
                </a:solidFill>
                <a:latin typeface="Arial" pitchFamily="34" charset="0"/>
                <a:cs typeface="Arial" pitchFamily="34" charset="0"/>
              </a:rPr>
              <a:t>+ protection for the future</a:t>
            </a:r>
            <a:endParaRPr lang="de-DE" dirty="0">
              <a:solidFill>
                <a:srgbClr val="005800"/>
              </a:solidFill>
              <a:latin typeface="Arial" pitchFamily="34" charset="0"/>
              <a:cs typeface="Arial" pitchFamily="34" charset="0"/>
            </a:endParaRPr>
          </a:p>
          <a:p>
            <a:r>
              <a:rPr lang="en-US" dirty="0">
                <a:solidFill>
                  <a:srgbClr val="005800"/>
                </a:solidFill>
                <a:latin typeface="Arial" pitchFamily="34" charset="0"/>
                <a:cs typeface="Arial" pitchFamily="34" charset="0"/>
              </a:rPr>
              <a:t>+ indirect pay </a:t>
            </a:r>
            <a:r>
              <a:rPr lang="en-US" dirty="0" smtClean="0">
                <a:solidFill>
                  <a:srgbClr val="005800"/>
                </a:solidFill>
                <a:latin typeface="Arial" pitchFamily="34" charset="0"/>
                <a:cs typeface="Arial" pitchFamily="34" charset="0"/>
              </a:rPr>
              <a:t>increase</a:t>
            </a:r>
          </a:p>
          <a:p>
            <a:r>
              <a:rPr lang="en-US" dirty="0" smtClean="0">
                <a:solidFill>
                  <a:srgbClr val="005800"/>
                </a:solidFill>
                <a:latin typeface="Arial" pitchFamily="34" charset="0"/>
                <a:cs typeface="Arial" pitchFamily="34" charset="0"/>
              </a:rPr>
              <a:t>+ better living conditions (sustainable projects in Bangladesh) </a:t>
            </a:r>
            <a:endParaRPr lang="de-DE" dirty="0">
              <a:solidFill>
                <a:srgbClr val="005800"/>
              </a:solidFill>
              <a:latin typeface="Arial" pitchFamily="34" charset="0"/>
              <a:cs typeface="Arial" pitchFamily="34" charset="0"/>
            </a:endParaRPr>
          </a:p>
          <a:p>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a:bodyPr>
          <a:lstStyle/>
          <a:p>
            <a:pPr algn="ctr"/>
            <a:r>
              <a:rPr lang="de-DE" sz="3600" dirty="0" err="1" smtClean="0">
                <a:solidFill>
                  <a:schemeClr val="bg1"/>
                </a:solidFill>
              </a:rPr>
              <a:t>Cognitive</a:t>
            </a:r>
            <a:r>
              <a:rPr lang="de-DE" sz="3600" dirty="0" smtClean="0">
                <a:solidFill>
                  <a:schemeClr val="bg1"/>
                </a:solidFill>
              </a:rPr>
              <a:t> </a:t>
            </a:r>
            <a:r>
              <a:rPr lang="de-DE" sz="3600" dirty="0" err="1" smtClean="0">
                <a:solidFill>
                  <a:schemeClr val="bg1"/>
                </a:solidFill>
              </a:rPr>
              <a:t>biases</a:t>
            </a:r>
            <a:r>
              <a:rPr lang="de-DE" sz="3600" dirty="0" smtClean="0">
                <a:solidFill>
                  <a:schemeClr val="bg1"/>
                </a:solidFill>
              </a:rPr>
              <a:t> </a:t>
            </a:r>
            <a:endParaRPr lang="de-DE" sz="3600" dirty="0">
              <a:solidFill>
                <a:schemeClr val="bg1"/>
              </a:solidFill>
            </a:endParaRPr>
          </a:p>
        </p:txBody>
      </p:sp>
      <p:sp>
        <p:nvSpPr>
          <p:cNvPr id="4" name="Textfeld 3"/>
          <p:cNvSpPr txBox="1"/>
          <p:nvPr/>
        </p:nvSpPr>
        <p:spPr>
          <a:xfrm>
            <a:off x="251520" y="1700808"/>
            <a:ext cx="8280920" cy="5355312"/>
          </a:xfrm>
          <a:prstGeom prst="rect">
            <a:avLst/>
          </a:prstGeom>
          <a:noFill/>
        </p:spPr>
        <p:txBody>
          <a:bodyPr wrap="square" rtlCol="0">
            <a:spAutoFit/>
          </a:bodyPr>
          <a:lstStyle/>
          <a:p>
            <a:pPr marL="342900" indent="-342900">
              <a:buAutoNum type="arabicParenR"/>
            </a:pPr>
            <a:r>
              <a:rPr lang="en-US" b="1" u="sng" dirty="0" smtClean="0">
                <a:latin typeface="Arial" pitchFamily="34" charset="0"/>
                <a:cs typeface="Arial" pitchFamily="34" charset="0"/>
              </a:rPr>
              <a:t>Loss aversion effect</a:t>
            </a:r>
          </a:p>
          <a:p>
            <a:pPr marL="342900" indent="-342900"/>
            <a:endParaRPr lang="en-US" b="1" dirty="0" smtClean="0">
              <a:latin typeface="Arial" pitchFamily="34" charset="0"/>
              <a:cs typeface="Arial" pitchFamily="34" charset="0"/>
            </a:endParaRPr>
          </a:p>
          <a:p>
            <a:pPr marL="342900" indent="-342900">
              <a:buFont typeface="Wingdings" pitchFamily="2" charset="2"/>
              <a:buChar char="§"/>
            </a:pPr>
            <a:r>
              <a:rPr lang="en-US" dirty="0" smtClean="0">
                <a:latin typeface="Arial" pitchFamily="34" charset="0"/>
                <a:cs typeface="Arial" pitchFamily="34" charset="0"/>
              </a:rPr>
              <a:t>Saving agent </a:t>
            </a:r>
          </a:p>
          <a:p>
            <a:pPr marL="342900" indent="-342900">
              <a:buFont typeface="Wingdings" pitchFamily="2" charset="2"/>
              <a:buChar char="§"/>
            </a:pPr>
            <a:endParaRPr lang="en-US" b="1" dirty="0" smtClean="0">
              <a:latin typeface="Arial" pitchFamily="34" charset="0"/>
              <a:cs typeface="Arial" pitchFamily="34" charset="0"/>
            </a:endParaRPr>
          </a:p>
          <a:p>
            <a:pPr marL="342900" indent="-342900">
              <a:buFont typeface="Wingdings" pitchFamily="2" charset="2"/>
              <a:buChar char="§"/>
            </a:pPr>
            <a:endParaRPr lang="en-US" b="1" dirty="0" smtClean="0">
              <a:latin typeface="Arial" pitchFamily="34" charset="0"/>
              <a:cs typeface="Arial" pitchFamily="34" charset="0"/>
            </a:endParaRPr>
          </a:p>
          <a:p>
            <a:pPr marL="342900" indent="-342900">
              <a:buFont typeface="Wingdings" pitchFamily="2" charset="2"/>
              <a:buChar char="§"/>
            </a:pPr>
            <a:endParaRPr lang="en-US" b="1" dirty="0" smtClean="0">
              <a:latin typeface="Arial" pitchFamily="34" charset="0"/>
              <a:cs typeface="Arial" pitchFamily="34" charset="0"/>
            </a:endParaRPr>
          </a:p>
          <a:p>
            <a:pPr marL="342900" indent="-342900">
              <a:buFont typeface="Wingdings" pitchFamily="2" charset="2"/>
              <a:buChar char="§"/>
            </a:pPr>
            <a:r>
              <a:rPr lang="en-US" dirty="0" smtClean="0">
                <a:latin typeface="Arial" pitchFamily="34" charset="0"/>
                <a:cs typeface="Arial" pitchFamily="34" charset="0"/>
              </a:rPr>
              <a:t>Marketing strategies (notes, posters,…)</a:t>
            </a:r>
          </a:p>
          <a:p>
            <a:pPr marL="342900" indent="-342900">
              <a:buFont typeface="Wingdings" pitchFamily="2" charset="2"/>
              <a:buChar char="§"/>
            </a:pPr>
            <a:endParaRPr lang="en-US" b="1" dirty="0" smtClean="0">
              <a:latin typeface="Arial" pitchFamily="34" charset="0"/>
              <a:cs typeface="Arial" pitchFamily="34" charset="0"/>
            </a:endParaRPr>
          </a:p>
          <a:p>
            <a:pPr marL="342900" indent="-342900">
              <a:buFont typeface="Wingdings" pitchFamily="2" charset="2"/>
              <a:buChar char="§"/>
            </a:pPr>
            <a:endParaRPr lang="en-US" b="1" dirty="0" smtClean="0">
              <a:latin typeface="Arial" pitchFamily="34" charset="0"/>
              <a:cs typeface="Arial" pitchFamily="34" charset="0"/>
            </a:endParaRPr>
          </a:p>
          <a:p>
            <a:pPr marL="342900" indent="-342900"/>
            <a:endParaRPr lang="en-US" b="1" dirty="0" smtClean="0">
              <a:latin typeface="Arial" pitchFamily="34" charset="0"/>
              <a:cs typeface="Arial" pitchFamily="34" charset="0"/>
            </a:endParaRPr>
          </a:p>
          <a:p>
            <a:pPr marL="342900" indent="-342900"/>
            <a:r>
              <a:rPr lang="en-US" b="1" u="sng" dirty="0" smtClean="0">
                <a:latin typeface="Arial" pitchFamily="34" charset="0"/>
                <a:cs typeface="Arial" pitchFamily="34" charset="0"/>
              </a:rPr>
              <a:t>2) Status quo bias</a:t>
            </a:r>
          </a:p>
          <a:p>
            <a:pPr marL="342900" indent="-342900"/>
            <a:endParaRPr lang="en-US" b="1" dirty="0" smtClean="0">
              <a:latin typeface="Arial" pitchFamily="34" charset="0"/>
              <a:cs typeface="Arial" pitchFamily="34" charset="0"/>
            </a:endParaRPr>
          </a:p>
          <a:p>
            <a:pPr marL="342900" indent="-342900">
              <a:buFont typeface="Wingdings" pitchFamily="2" charset="2"/>
              <a:buChar char="§"/>
            </a:pPr>
            <a:r>
              <a:rPr lang="en-US" dirty="0" smtClean="0">
                <a:latin typeface="Arial" pitchFamily="34" charset="0"/>
                <a:cs typeface="Arial" pitchFamily="34" charset="0"/>
              </a:rPr>
              <a:t>Gift for the first 100 savers</a:t>
            </a:r>
          </a:p>
          <a:p>
            <a:pPr marL="342900" indent="-342900">
              <a:buFont typeface="Wingdings" pitchFamily="2" charset="2"/>
              <a:buChar char="§"/>
            </a:pPr>
            <a:endParaRPr lang="en-US" dirty="0" smtClean="0">
              <a:latin typeface="Arial" pitchFamily="34" charset="0"/>
              <a:cs typeface="Arial" pitchFamily="34" charset="0"/>
            </a:endParaRPr>
          </a:p>
          <a:p>
            <a:pPr marL="342900" indent="-342900">
              <a:buFont typeface="Wingdings" pitchFamily="2" charset="2"/>
              <a:buChar char="§"/>
            </a:pPr>
            <a:endParaRPr lang="en-US" dirty="0" smtClean="0">
              <a:latin typeface="Arial" pitchFamily="34" charset="0"/>
              <a:cs typeface="Arial" pitchFamily="34" charset="0"/>
            </a:endParaRPr>
          </a:p>
          <a:p>
            <a:pPr marL="342900" indent="-342900">
              <a:buFont typeface="Wingdings" pitchFamily="2" charset="2"/>
              <a:buChar char="§"/>
            </a:pPr>
            <a:r>
              <a:rPr lang="en-US" dirty="0" smtClean="0">
                <a:latin typeface="Arial" pitchFamily="34" charset="0"/>
                <a:cs typeface="Arial" pitchFamily="34" charset="0"/>
              </a:rPr>
              <a:t>Picture: “saver of the month“   </a:t>
            </a:r>
          </a:p>
          <a:p>
            <a:pPr marL="342900" indent="-342900"/>
            <a:endParaRPr lang="de-DE" dirty="0" smtClean="0"/>
          </a:p>
          <a:p>
            <a:pPr marL="342900" indent="-342900"/>
            <a:endParaRPr lang="de-DE" dirty="0" smtClean="0"/>
          </a:p>
          <a:p>
            <a:pPr marL="342900" indent="-342900"/>
            <a:endParaRPr lang="de-DE" dirty="0"/>
          </a:p>
        </p:txBody>
      </p:sp>
      <p:pic>
        <p:nvPicPr>
          <p:cNvPr id="37890" name="Picture 2" descr="http://timesofoman.com/uploads/imported_images/2015/06/29/dtl_20_9_2014_19_25_29.jpg"/>
          <p:cNvPicPr>
            <a:picLocks noChangeAspect="1" noChangeArrowheads="1"/>
          </p:cNvPicPr>
          <p:nvPr/>
        </p:nvPicPr>
        <p:blipFill>
          <a:blip r:embed="rId2" cstate="print"/>
          <a:srcRect/>
          <a:stretch>
            <a:fillRect/>
          </a:stretch>
        </p:blipFill>
        <p:spPr bwMode="auto">
          <a:xfrm>
            <a:off x="3275856" y="1844824"/>
            <a:ext cx="2040912" cy="1152128"/>
          </a:xfrm>
          <a:prstGeom prst="rect">
            <a:avLst/>
          </a:prstGeom>
          <a:noFill/>
        </p:spPr>
      </p:pic>
      <p:pic>
        <p:nvPicPr>
          <p:cNvPr id="6" name="Grafik 1" descr="Plakat 1.png"/>
          <p:cNvPicPr/>
          <p:nvPr/>
        </p:nvPicPr>
        <p:blipFill>
          <a:blip r:embed="rId3" cstate="print"/>
          <a:stretch>
            <a:fillRect/>
          </a:stretch>
        </p:blipFill>
        <p:spPr>
          <a:xfrm>
            <a:off x="5940152" y="2420888"/>
            <a:ext cx="2366053" cy="1656184"/>
          </a:xfrm>
          <a:prstGeom prst="rect">
            <a:avLst/>
          </a:prstGeom>
          <a:ln w="88900" cap="sq" cmpd="thickThin">
            <a:solidFill>
              <a:srgbClr val="000000"/>
            </a:solidFill>
            <a:prstDash val="solid"/>
            <a:miter lim="800000"/>
          </a:ln>
          <a:effectLst>
            <a:innerShdw blurRad="76200">
              <a:srgbClr val="000000"/>
            </a:innerShdw>
          </a:effectLst>
        </p:spPr>
      </p:pic>
      <p:pic>
        <p:nvPicPr>
          <p:cNvPr id="37892" name="Picture 4" descr="http://www.protecttheplanet.co.uk/user/gifts-header.jpg"/>
          <p:cNvPicPr>
            <a:picLocks noChangeAspect="1" noChangeArrowheads="1"/>
          </p:cNvPicPr>
          <p:nvPr/>
        </p:nvPicPr>
        <p:blipFill>
          <a:blip r:embed="rId4" cstate="print"/>
          <a:srcRect t="32740" b="25591"/>
          <a:stretch>
            <a:fillRect/>
          </a:stretch>
        </p:blipFill>
        <p:spPr bwMode="auto">
          <a:xfrm>
            <a:off x="3491880" y="4437112"/>
            <a:ext cx="3846959" cy="971734"/>
          </a:xfrm>
          <a:prstGeom prst="rect">
            <a:avLst/>
          </a:prstGeom>
          <a:noFill/>
        </p:spPr>
      </p:pic>
      <p:pic>
        <p:nvPicPr>
          <p:cNvPr id="37894" name="Picture 6" descr="http://www2.tnp.sg/sites/default/files/styles/medium/public/hysteel-001.jpg?itok=D8SY_6OQ"/>
          <p:cNvPicPr>
            <a:picLocks noChangeAspect="1" noChangeArrowheads="1"/>
          </p:cNvPicPr>
          <p:nvPr/>
        </p:nvPicPr>
        <p:blipFill>
          <a:blip r:embed="rId5" cstate="print"/>
          <a:srcRect/>
          <a:stretch>
            <a:fillRect/>
          </a:stretch>
        </p:blipFill>
        <p:spPr bwMode="auto">
          <a:xfrm>
            <a:off x="7596336" y="5085184"/>
            <a:ext cx="1080120" cy="13864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pPr algn="ctr"/>
            <a:r>
              <a:rPr lang="de-DE" sz="3600" dirty="0" err="1" smtClean="0">
                <a:solidFill>
                  <a:schemeClr val="bg1"/>
                </a:solidFill>
              </a:rPr>
              <a:t>Challenges</a:t>
            </a:r>
            <a:r>
              <a:rPr lang="de-DE" sz="3600" dirty="0" smtClean="0">
                <a:solidFill>
                  <a:schemeClr val="bg1"/>
                </a:solidFill>
              </a:rPr>
              <a:t> </a:t>
            </a:r>
            <a:r>
              <a:rPr lang="de-DE" sz="3600" dirty="0" err="1" smtClean="0">
                <a:solidFill>
                  <a:schemeClr val="bg1"/>
                </a:solidFill>
              </a:rPr>
              <a:t>and</a:t>
            </a:r>
            <a:r>
              <a:rPr lang="de-DE" sz="3600" dirty="0" smtClean="0">
                <a:solidFill>
                  <a:schemeClr val="bg1"/>
                </a:solidFill>
              </a:rPr>
              <a:t> </a:t>
            </a:r>
            <a:r>
              <a:rPr lang="de-DE" sz="3600" dirty="0" err="1" smtClean="0">
                <a:solidFill>
                  <a:schemeClr val="bg1"/>
                </a:solidFill>
              </a:rPr>
              <a:t>Conclusion</a:t>
            </a:r>
            <a:endParaRPr lang="de-DE" sz="3600" dirty="0">
              <a:solidFill>
                <a:schemeClr val="bg1"/>
              </a:solidFill>
            </a:endParaRPr>
          </a:p>
        </p:txBody>
      </p:sp>
      <p:sp>
        <p:nvSpPr>
          <p:cNvPr id="3" name="Inhaltsplatzhalter 2"/>
          <p:cNvSpPr>
            <a:spLocks noGrp="1"/>
          </p:cNvSpPr>
          <p:nvPr>
            <p:ph idx="1"/>
          </p:nvPr>
        </p:nvSpPr>
        <p:spPr>
          <a:xfrm>
            <a:off x="179512" y="1556792"/>
            <a:ext cx="8892480" cy="4637112"/>
          </a:xfrm>
        </p:spPr>
        <p:txBody>
          <a:bodyPr>
            <a:normAutofit/>
          </a:bodyPr>
          <a:lstStyle/>
          <a:p>
            <a:pPr>
              <a:lnSpc>
                <a:spcPct val="170000"/>
              </a:lnSpc>
              <a:buClrTx/>
              <a:buFont typeface="Wingdings" pitchFamily="2" charset="2"/>
              <a:buChar char="§"/>
            </a:pPr>
            <a:r>
              <a:rPr lang="en-US" sz="2400" dirty="0" smtClean="0">
                <a:latin typeface="Arial" pitchFamily="34" charset="0"/>
                <a:cs typeface="Arial" pitchFamily="34" charset="0"/>
              </a:rPr>
              <a:t>With the help of </a:t>
            </a:r>
            <a:r>
              <a:rPr lang="en-US" sz="2400" dirty="0" err="1" smtClean="0">
                <a:latin typeface="Arial" pitchFamily="34" charset="0"/>
                <a:cs typeface="Arial" pitchFamily="34" charset="0"/>
              </a:rPr>
              <a:t>BsbB</a:t>
            </a:r>
            <a:r>
              <a:rPr lang="en-US" sz="2400" dirty="0" smtClean="0">
                <a:latin typeface="Arial" pitchFamily="34" charset="0"/>
                <a:cs typeface="Arial" pitchFamily="34" charset="0"/>
              </a:rPr>
              <a:t> Bangladeshis get the possibility to save money efficiently and safely </a:t>
            </a:r>
          </a:p>
          <a:p>
            <a:pPr>
              <a:lnSpc>
                <a:spcPct val="170000"/>
              </a:lnSpc>
              <a:buClrTx/>
              <a:buFont typeface="Wingdings" pitchFamily="2" charset="2"/>
              <a:buChar char="§"/>
            </a:pPr>
            <a:r>
              <a:rPr lang="en-US" sz="2400" dirty="0" smtClean="0">
                <a:latin typeface="Arial" pitchFamily="34" charset="0"/>
                <a:cs typeface="Arial" pitchFamily="34" charset="0"/>
              </a:rPr>
              <a:t>So they can </a:t>
            </a:r>
            <a:r>
              <a:rPr lang="en-US" sz="2400" dirty="0" err="1" smtClean="0">
                <a:latin typeface="Arial" pitchFamily="34" charset="0"/>
                <a:cs typeface="Arial" pitchFamily="34" charset="0"/>
              </a:rPr>
              <a:t>fullfill</a:t>
            </a:r>
            <a:r>
              <a:rPr lang="en-US" sz="2400" dirty="0" smtClean="0">
                <a:latin typeface="Arial" pitchFamily="34" charset="0"/>
                <a:cs typeface="Arial" pitchFamily="34" charset="0"/>
              </a:rPr>
              <a:t> their dreams</a:t>
            </a:r>
          </a:p>
          <a:p>
            <a:pPr>
              <a:lnSpc>
                <a:spcPct val="170000"/>
              </a:lnSpc>
              <a:buClrTx/>
              <a:buFont typeface="Wingdings" pitchFamily="2" charset="2"/>
              <a:buChar char="§"/>
            </a:pPr>
            <a:r>
              <a:rPr lang="en-US" sz="2400" dirty="0" smtClean="0">
                <a:latin typeface="Arial" pitchFamily="34" charset="0"/>
                <a:cs typeface="Arial" pitchFamily="34" charset="0"/>
              </a:rPr>
              <a:t>Even the other parts have benefits </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BUT: Are the companies prepared to support such a project? </a:t>
            </a:r>
          </a:p>
          <a:p>
            <a:pPr>
              <a:buFontTx/>
              <a:buChar char="-"/>
            </a:pPr>
            <a:endParaRPr lang="en-US" dirty="0" smtClean="0"/>
          </a:p>
          <a:p>
            <a:pPr>
              <a:buFontTx/>
              <a:buChar char="-"/>
            </a:pPr>
            <a:endParaRPr lang="de-DE" dirty="0" smtClean="0"/>
          </a:p>
          <a:p>
            <a:pPr>
              <a:buFontTx/>
              <a:buChar char="-"/>
            </a:pPr>
            <a:endParaRPr lang="de-DE" dirty="0" smtClean="0"/>
          </a:p>
          <a:p>
            <a:pPr>
              <a:buFontTx/>
              <a:buChar char="-"/>
            </a:pPr>
            <a:endParaRPr lang="de-DE" dirty="0" smtClean="0"/>
          </a:p>
          <a:p>
            <a:pPr>
              <a:buFontTx/>
              <a:buChar char="-"/>
            </a:pPr>
            <a:endParaRPr lang="de-DE" dirty="0" smtClean="0"/>
          </a:p>
          <a:p>
            <a:pPr>
              <a:buFontTx/>
              <a:buChar char="-"/>
            </a:pPr>
            <a:endParaRPr lang="de-DE" dirty="0"/>
          </a:p>
        </p:txBody>
      </p:sp>
      <p:cxnSp>
        <p:nvCxnSpPr>
          <p:cNvPr id="5" name="Gerade Verbindung 4"/>
          <p:cNvCxnSpPr/>
          <p:nvPr/>
        </p:nvCxnSpPr>
        <p:spPr>
          <a:xfrm>
            <a:off x="251520" y="4581128"/>
            <a:ext cx="8568952" cy="0"/>
          </a:xfrm>
          <a:prstGeom prst="line">
            <a:avLst/>
          </a:prstGeom>
        </p:spPr>
        <p:style>
          <a:lnRef idx="2">
            <a:schemeClr val="dk1"/>
          </a:lnRef>
          <a:fillRef idx="0">
            <a:schemeClr val="dk1"/>
          </a:fillRef>
          <a:effectRef idx="1">
            <a:schemeClr val="dk1"/>
          </a:effectRef>
          <a:fontRef idx="minor">
            <a:schemeClr val="tx1"/>
          </a:fontRef>
        </p:style>
      </p:cxnSp>
      <p:pic>
        <p:nvPicPr>
          <p:cNvPr id="6" name="Picture 4" descr="http://www.top10base.com/wp-content/uploads/2015/10/how-to-save-money.jpg"/>
          <p:cNvPicPr>
            <a:picLocks noChangeAspect="1" noChangeArrowheads="1"/>
          </p:cNvPicPr>
          <p:nvPr/>
        </p:nvPicPr>
        <p:blipFill>
          <a:blip r:embed="rId2" cstate="print"/>
          <a:srcRect/>
          <a:stretch>
            <a:fillRect/>
          </a:stretch>
        </p:blipFill>
        <p:spPr bwMode="auto">
          <a:xfrm>
            <a:off x="611560" y="260648"/>
            <a:ext cx="1056118" cy="7920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sbB a Microfinance Project.mp4">
            <a:hlinkClick r:id="" action="ppaction://media"/>
          </p:cNvPr>
          <p:cNvPicPr>
            <a:picLocks noRot="1" noChangeAspect="1"/>
          </p:cNvPicPr>
          <p:nvPr>
            <a:videoFile r:link="rId1"/>
          </p:nvPr>
        </p:nvPicPr>
        <p:blipFill>
          <a:blip r:embed="rId3" cstate="print"/>
          <a:stretch>
            <a:fillRect/>
          </a:stretch>
        </p:blipFill>
        <p:spPr>
          <a:xfrm>
            <a:off x="971600" y="476672"/>
            <a:ext cx="7296811" cy="5472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4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792088"/>
          </a:xfrm>
        </p:spPr>
        <p:txBody>
          <a:bodyPr>
            <a:normAutofit/>
          </a:bodyPr>
          <a:lstStyle/>
          <a:p>
            <a:pPr algn="ctr"/>
            <a:r>
              <a:rPr lang="de-DE" sz="3600" dirty="0" err="1" smtClean="0">
                <a:solidFill>
                  <a:schemeClr val="bg1"/>
                </a:solidFill>
              </a:rPr>
              <a:t>Answers</a:t>
            </a:r>
            <a:endParaRPr lang="de-DE" sz="3600" dirty="0">
              <a:solidFill>
                <a:schemeClr val="bg1"/>
              </a:solidFill>
            </a:endParaRPr>
          </a:p>
        </p:txBody>
      </p:sp>
      <p:pic>
        <p:nvPicPr>
          <p:cNvPr id="40962" name="Picture 2" descr="http://www.versandhausberater.de/fileadmin/content/blog/EF_Logo_pur_neu_.jpg"/>
          <p:cNvPicPr>
            <a:picLocks noChangeAspect="1" noChangeArrowheads="1"/>
          </p:cNvPicPr>
          <p:nvPr/>
        </p:nvPicPr>
        <p:blipFill>
          <a:blip r:embed="rId2" cstate="print"/>
          <a:srcRect/>
          <a:stretch>
            <a:fillRect/>
          </a:stretch>
        </p:blipFill>
        <p:spPr bwMode="auto">
          <a:xfrm>
            <a:off x="539552" y="2276872"/>
            <a:ext cx="2880320" cy="586185"/>
          </a:xfrm>
          <a:prstGeom prst="rect">
            <a:avLst/>
          </a:prstGeom>
          <a:noFill/>
        </p:spPr>
      </p:pic>
      <p:sp>
        <p:nvSpPr>
          <p:cNvPr id="7" name="Textfeld 6"/>
          <p:cNvSpPr txBox="1"/>
          <p:nvPr/>
        </p:nvSpPr>
        <p:spPr>
          <a:xfrm>
            <a:off x="4139952" y="1772816"/>
            <a:ext cx="4752528" cy="1754326"/>
          </a:xfrm>
          <a:prstGeom prst="rect">
            <a:avLst/>
          </a:prstGeom>
        </p:spPr>
        <p:style>
          <a:lnRef idx="2">
            <a:schemeClr val="accent4"/>
          </a:lnRef>
          <a:fillRef idx="1002">
            <a:schemeClr val="lt1"/>
          </a:fillRef>
          <a:effectRef idx="0">
            <a:schemeClr val="accent4"/>
          </a:effectRef>
          <a:fontRef idx="minor">
            <a:schemeClr val="dk1"/>
          </a:fontRef>
        </p:style>
        <p:txBody>
          <a:bodyPr wrap="square" rtlCol="0">
            <a:spAutoFit/>
          </a:bodyPr>
          <a:lstStyle/>
          <a:p>
            <a:r>
              <a:rPr lang="de-DE" b="1" dirty="0" smtClean="0">
                <a:solidFill>
                  <a:srgbClr val="005800"/>
                </a:solidFill>
              </a:rPr>
              <a:t>„</a:t>
            </a:r>
            <a:r>
              <a:rPr lang="de-DE" b="1" dirty="0" err="1" smtClean="0">
                <a:solidFill>
                  <a:srgbClr val="005800"/>
                </a:solidFill>
                <a:latin typeface="Arial" pitchFamily="34" charset="0"/>
                <a:cs typeface="Arial" pitchFamily="34" charset="0"/>
              </a:rPr>
              <a:t>Very</a:t>
            </a:r>
            <a:r>
              <a:rPr lang="de-DE" b="1" dirty="0" smtClean="0">
                <a:solidFill>
                  <a:srgbClr val="005800"/>
                </a:solidFill>
                <a:latin typeface="Arial" pitchFamily="34" charset="0"/>
                <a:cs typeface="Arial" pitchFamily="34" charset="0"/>
              </a:rPr>
              <a:t> </a:t>
            </a:r>
            <a:r>
              <a:rPr lang="de-DE" b="1" dirty="0" err="1" smtClean="0">
                <a:solidFill>
                  <a:srgbClr val="005800"/>
                </a:solidFill>
                <a:latin typeface="Arial" pitchFamily="34" charset="0"/>
                <a:cs typeface="Arial" pitchFamily="34" charset="0"/>
              </a:rPr>
              <a:t>interesting</a:t>
            </a:r>
            <a:r>
              <a:rPr lang="de-DE" b="1" dirty="0" smtClean="0">
                <a:solidFill>
                  <a:srgbClr val="005800"/>
                </a:solidFill>
                <a:latin typeface="Arial" pitchFamily="34" charset="0"/>
                <a:cs typeface="Arial" pitchFamily="34" charset="0"/>
              </a:rPr>
              <a:t> </a:t>
            </a:r>
            <a:r>
              <a:rPr lang="de-DE" b="1" dirty="0" err="1" smtClean="0">
                <a:solidFill>
                  <a:srgbClr val="005800"/>
                </a:solidFill>
                <a:latin typeface="Arial" pitchFamily="34" charset="0"/>
                <a:cs typeface="Arial" pitchFamily="34" charset="0"/>
              </a:rPr>
              <a:t>concept</a:t>
            </a:r>
            <a:r>
              <a:rPr lang="de-DE" b="1" dirty="0" smtClean="0">
                <a:solidFill>
                  <a:srgbClr val="005800"/>
                </a:solidFill>
                <a:latin typeface="Arial" pitchFamily="34" charset="0"/>
                <a:cs typeface="Arial" pitchFamily="34" charset="0"/>
              </a:rPr>
              <a:t>!“</a:t>
            </a:r>
          </a:p>
          <a:p>
            <a:endParaRPr lang="de-DE" dirty="0" smtClean="0">
              <a:solidFill>
                <a:schemeClr val="tx1"/>
              </a:solidFill>
              <a:latin typeface="Arial" pitchFamily="34" charset="0"/>
              <a:cs typeface="Arial" pitchFamily="34" charset="0"/>
            </a:endParaRPr>
          </a:p>
          <a:p>
            <a:r>
              <a:rPr lang="de-DE" dirty="0" err="1" smtClean="0">
                <a:solidFill>
                  <a:srgbClr val="005800"/>
                </a:solidFill>
                <a:latin typeface="Arial" pitchFamily="34" charset="0"/>
                <a:cs typeface="Arial" pitchFamily="34" charset="0"/>
              </a:rPr>
              <a:t>We</a:t>
            </a:r>
            <a:r>
              <a:rPr lang="de-DE" dirty="0" smtClean="0">
                <a:solidFill>
                  <a:srgbClr val="005800"/>
                </a:solidFill>
                <a:latin typeface="Arial" pitchFamily="34" charset="0"/>
                <a:cs typeface="Arial" pitchFamily="34" charset="0"/>
              </a:rPr>
              <a:t> </a:t>
            </a:r>
            <a:r>
              <a:rPr lang="de-DE" dirty="0" err="1" smtClean="0">
                <a:solidFill>
                  <a:srgbClr val="005800"/>
                </a:solidFill>
                <a:latin typeface="Arial" pitchFamily="34" charset="0"/>
                <a:cs typeface="Arial" pitchFamily="34" charset="0"/>
              </a:rPr>
              <a:t>are</a:t>
            </a:r>
            <a:r>
              <a:rPr lang="de-DE" dirty="0" smtClean="0">
                <a:solidFill>
                  <a:srgbClr val="005800"/>
                </a:solidFill>
                <a:latin typeface="Arial" pitchFamily="34" charset="0"/>
                <a:cs typeface="Arial" pitchFamily="34" charset="0"/>
              </a:rPr>
              <a:t> </a:t>
            </a:r>
            <a:r>
              <a:rPr lang="de-DE" dirty="0" err="1" smtClean="0">
                <a:solidFill>
                  <a:srgbClr val="005800"/>
                </a:solidFill>
                <a:latin typeface="Arial" pitchFamily="34" charset="0"/>
                <a:cs typeface="Arial" pitchFamily="34" charset="0"/>
              </a:rPr>
              <a:t>interested</a:t>
            </a:r>
            <a:r>
              <a:rPr lang="de-DE" dirty="0" smtClean="0">
                <a:solidFill>
                  <a:srgbClr val="005800"/>
                </a:solidFill>
                <a:latin typeface="Arial" pitchFamily="34" charset="0"/>
                <a:cs typeface="Arial" pitchFamily="34" charset="0"/>
              </a:rPr>
              <a:t> in </a:t>
            </a:r>
            <a:r>
              <a:rPr lang="de-DE" dirty="0" err="1" smtClean="0">
                <a:solidFill>
                  <a:srgbClr val="005800"/>
                </a:solidFill>
                <a:latin typeface="Arial" pitchFamily="34" charset="0"/>
                <a:cs typeface="Arial" pitchFamily="34" charset="0"/>
              </a:rPr>
              <a:t>social</a:t>
            </a:r>
            <a:r>
              <a:rPr lang="de-DE" dirty="0" smtClean="0">
                <a:solidFill>
                  <a:srgbClr val="005800"/>
                </a:solidFill>
                <a:latin typeface="Arial" pitchFamily="34" charset="0"/>
                <a:cs typeface="Arial" pitchFamily="34" charset="0"/>
              </a:rPr>
              <a:t> initiatives!</a:t>
            </a:r>
          </a:p>
          <a:p>
            <a:endParaRPr lang="de-DE" dirty="0" smtClean="0">
              <a:solidFill>
                <a:srgbClr val="005800"/>
              </a:solidFill>
              <a:latin typeface="Arial" pitchFamily="34" charset="0"/>
              <a:cs typeface="Arial" pitchFamily="34" charset="0"/>
            </a:endParaRPr>
          </a:p>
          <a:p>
            <a:r>
              <a:rPr lang="de-DE" dirty="0" err="1" smtClean="0">
                <a:solidFill>
                  <a:srgbClr val="800000"/>
                </a:solidFill>
                <a:latin typeface="Arial" pitchFamily="34" charset="0"/>
                <a:cs typeface="Arial" pitchFamily="34" charset="0"/>
              </a:rPr>
              <a:t>Safety</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What</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happens</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if</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the</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investments</a:t>
            </a:r>
            <a:r>
              <a:rPr lang="de-DE" dirty="0" smtClean="0">
                <a:solidFill>
                  <a:srgbClr val="800000"/>
                </a:solidFill>
                <a:latin typeface="Arial" pitchFamily="34" charset="0"/>
                <a:cs typeface="Arial" pitchFamily="34" charset="0"/>
              </a:rPr>
              <a:t> </a:t>
            </a:r>
            <a:r>
              <a:rPr lang="de-DE" dirty="0" err="1" smtClean="0">
                <a:solidFill>
                  <a:srgbClr val="800000"/>
                </a:solidFill>
                <a:latin typeface="Arial" pitchFamily="34" charset="0"/>
                <a:cs typeface="Arial" pitchFamily="34" charset="0"/>
              </a:rPr>
              <a:t>get</a:t>
            </a:r>
            <a:r>
              <a:rPr lang="de-DE" dirty="0" smtClean="0">
                <a:solidFill>
                  <a:srgbClr val="800000"/>
                </a:solidFill>
                <a:latin typeface="Arial" pitchFamily="34" charset="0"/>
                <a:cs typeface="Arial" pitchFamily="34" charset="0"/>
              </a:rPr>
              <a:t> lost?</a:t>
            </a:r>
            <a:endParaRPr lang="de-DE" dirty="0" smtClean="0">
              <a:solidFill>
                <a:schemeClr val="tx1"/>
              </a:solidFill>
            </a:endParaRPr>
          </a:p>
        </p:txBody>
      </p:sp>
      <p:pic>
        <p:nvPicPr>
          <p:cNvPr id="40964" name="Picture 4" descr="http://www.das-gerber.info/typo3temp/pics/e7509f8373.png"/>
          <p:cNvPicPr>
            <a:picLocks noChangeAspect="1" noChangeArrowheads="1"/>
          </p:cNvPicPr>
          <p:nvPr/>
        </p:nvPicPr>
        <p:blipFill>
          <a:blip r:embed="rId3" cstate="print"/>
          <a:srcRect/>
          <a:stretch>
            <a:fillRect/>
          </a:stretch>
        </p:blipFill>
        <p:spPr bwMode="auto">
          <a:xfrm>
            <a:off x="1115616" y="4509120"/>
            <a:ext cx="1238250" cy="1533526"/>
          </a:xfrm>
          <a:prstGeom prst="rect">
            <a:avLst/>
          </a:prstGeom>
          <a:noFill/>
        </p:spPr>
      </p:pic>
      <p:pic>
        <p:nvPicPr>
          <p:cNvPr id="40966" name="Picture 6" descr="https://www.tradebyte.com/wp-content/uploads/2013/06/bestseller.png"/>
          <p:cNvPicPr>
            <a:picLocks noChangeAspect="1" noChangeArrowheads="1"/>
          </p:cNvPicPr>
          <p:nvPr/>
        </p:nvPicPr>
        <p:blipFill>
          <a:blip r:embed="rId4" cstate="print"/>
          <a:srcRect/>
          <a:stretch>
            <a:fillRect/>
          </a:stretch>
        </p:blipFill>
        <p:spPr bwMode="auto">
          <a:xfrm>
            <a:off x="0" y="3429000"/>
            <a:ext cx="3514725" cy="1428750"/>
          </a:xfrm>
          <a:prstGeom prst="rect">
            <a:avLst/>
          </a:prstGeom>
          <a:noFill/>
        </p:spPr>
      </p:pic>
      <p:sp>
        <p:nvSpPr>
          <p:cNvPr id="10" name="Textfeld 9"/>
          <p:cNvSpPr txBox="1"/>
          <p:nvPr/>
        </p:nvSpPr>
        <p:spPr>
          <a:xfrm>
            <a:off x="4139952" y="4149080"/>
            <a:ext cx="4536504" cy="1754326"/>
          </a:xfrm>
          <a:prstGeom prst="rect">
            <a:avLst/>
          </a:prstGeom>
        </p:spPr>
        <p:style>
          <a:lnRef idx="2">
            <a:schemeClr val="accent4"/>
          </a:lnRef>
          <a:fillRef idx="1002">
            <a:schemeClr val="lt1"/>
          </a:fillRef>
          <a:effectRef idx="0">
            <a:schemeClr val="accent4"/>
          </a:effectRef>
          <a:fontRef idx="minor">
            <a:schemeClr val="dk1"/>
          </a:fontRef>
        </p:style>
        <p:txBody>
          <a:bodyPr wrap="square" rtlCol="0">
            <a:spAutoFit/>
          </a:bodyPr>
          <a:lstStyle/>
          <a:p>
            <a:r>
              <a:rPr lang="en-US" b="1" dirty="0" smtClean="0">
                <a:solidFill>
                  <a:srgbClr val="005800"/>
                </a:solidFill>
                <a:latin typeface="Arial" pitchFamily="34" charset="0"/>
                <a:cs typeface="Arial" pitchFamily="34" charset="0"/>
              </a:rPr>
              <a:t>“All in all I think your project is really good!”</a:t>
            </a:r>
          </a:p>
          <a:p>
            <a:endParaRPr lang="de-DE" dirty="0" smtClean="0">
              <a:solidFill>
                <a:srgbClr val="800000"/>
              </a:solidFill>
              <a:latin typeface="Arial" pitchFamily="34" charset="0"/>
              <a:cs typeface="Arial" pitchFamily="34" charset="0"/>
            </a:endParaRPr>
          </a:p>
          <a:p>
            <a:r>
              <a:rPr lang="en-US" dirty="0" smtClean="0">
                <a:solidFill>
                  <a:srgbClr val="800000"/>
                </a:solidFill>
                <a:latin typeface="Arial" pitchFamily="34" charset="0"/>
                <a:cs typeface="Arial" pitchFamily="34" charset="0"/>
              </a:rPr>
              <a:t>We’d have to wait for the digitization of wages before starting up a project like yours.</a:t>
            </a:r>
            <a:endParaRPr lang="de-DE" dirty="0" smtClean="0">
              <a:solidFill>
                <a:srgbClr val="8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pPr algn="ctr"/>
            <a:r>
              <a:rPr lang="en-US" sz="3600" b="1" dirty="0" smtClean="0">
                <a:solidFill>
                  <a:schemeClr val="bg1"/>
                </a:solidFill>
              </a:rPr>
              <a:t>Thank you for your attention!</a:t>
            </a:r>
            <a:endParaRPr lang="de-DE" sz="3600" b="1" dirty="0">
              <a:solidFill>
                <a:schemeClr val="bg1"/>
              </a:solidFill>
            </a:endParaRPr>
          </a:p>
        </p:txBody>
      </p:sp>
      <p:pic>
        <p:nvPicPr>
          <p:cNvPr id="49154" name="Picture 2" descr="http://rlv.zcache.co.uk/gandhi_quote_be_the_change_in_black_and_white_poster-rcf0b2757368e4608b76f3c0aa299578b_wv8_8byvr_324.jpg"/>
          <p:cNvPicPr>
            <a:picLocks noChangeAspect="1" noChangeArrowheads="1"/>
          </p:cNvPicPr>
          <p:nvPr/>
        </p:nvPicPr>
        <p:blipFill>
          <a:blip r:embed="rId2" cstate="print"/>
          <a:srcRect t="12987" b="12987"/>
          <a:stretch>
            <a:fillRect/>
          </a:stretch>
        </p:blipFill>
        <p:spPr bwMode="auto">
          <a:xfrm>
            <a:off x="2411760" y="2132856"/>
            <a:ext cx="4464496" cy="33048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3961" y="476672"/>
            <a:ext cx="8229600" cy="1143000"/>
          </a:xfrm>
        </p:spPr>
        <p:txBody>
          <a:bodyPr>
            <a:noAutofit/>
          </a:bodyPr>
          <a:lstStyle/>
          <a:p>
            <a:pPr algn="ctr"/>
            <a:r>
              <a:rPr lang="de-DE" sz="3600" dirty="0" err="1" smtClean="0">
                <a:solidFill>
                  <a:schemeClr val="bg1"/>
                </a:solidFill>
              </a:rPr>
              <a:t>Macroeconomic</a:t>
            </a:r>
            <a:r>
              <a:rPr lang="de-DE" sz="3600" dirty="0" smtClean="0">
                <a:solidFill>
                  <a:schemeClr val="bg1"/>
                </a:solidFill>
              </a:rPr>
              <a:t> </a:t>
            </a:r>
            <a:r>
              <a:rPr lang="de-DE" sz="3600" dirty="0" err="1" smtClean="0">
                <a:solidFill>
                  <a:schemeClr val="bg1"/>
                </a:solidFill>
              </a:rPr>
              <a:t>context</a:t>
            </a:r>
            <a:r>
              <a:rPr lang="de-DE" sz="3600" dirty="0" smtClean="0">
                <a:solidFill>
                  <a:schemeClr val="bg1"/>
                </a:solidFill>
              </a:rPr>
              <a:t> of </a:t>
            </a:r>
            <a:r>
              <a:rPr lang="de-DE" sz="3600" dirty="0" err="1" smtClean="0">
                <a:solidFill>
                  <a:schemeClr val="bg1"/>
                </a:solidFill>
              </a:rPr>
              <a:t>Bangladesh</a:t>
            </a:r>
            <a:r>
              <a:rPr lang="de-DE" sz="3600" dirty="0" smtClean="0">
                <a:solidFill>
                  <a:schemeClr val="bg1"/>
                </a:solidFill>
              </a:rPr>
              <a:t/>
            </a:r>
            <a:br>
              <a:rPr lang="de-DE" sz="3600" dirty="0" smtClean="0">
                <a:solidFill>
                  <a:schemeClr val="bg1"/>
                </a:solidFill>
              </a:rPr>
            </a:br>
            <a:endParaRPr lang="de-DE" sz="3600" dirty="0">
              <a:solidFill>
                <a:schemeClr val="bg1"/>
              </a:solidFill>
            </a:endParaRPr>
          </a:p>
        </p:txBody>
      </p:sp>
      <p:sp>
        <p:nvSpPr>
          <p:cNvPr id="4" name="Inhaltsplatzhalter 2"/>
          <p:cNvSpPr>
            <a:spLocks noGrp="1"/>
          </p:cNvSpPr>
          <p:nvPr>
            <p:ph idx="1"/>
          </p:nvPr>
        </p:nvSpPr>
        <p:spPr>
          <a:xfrm>
            <a:off x="251520" y="1628800"/>
            <a:ext cx="5256584" cy="3024336"/>
          </a:xfrm>
        </p:spPr>
        <p:txBody>
          <a:bodyPr>
            <a:normAutofit/>
          </a:bodyPr>
          <a:lstStyle/>
          <a:p>
            <a:pPr marL="0" indent="0">
              <a:buNone/>
            </a:pPr>
            <a:r>
              <a:rPr lang="de-DE" sz="2600" b="1" u="sng" dirty="0" smtClean="0">
                <a:latin typeface="Arial" pitchFamily="34" charset="0"/>
                <a:cs typeface="Arial" pitchFamily="34" charset="0"/>
              </a:rPr>
              <a:t>Population</a:t>
            </a:r>
            <a:r>
              <a:rPr lang="de-DE" sz="2600" u="sng" dirty="0" smtClean="0">
                <a:latin typeface="Arial" pitchFamily="34" charset="0"/>
                <a:cs typeface="Arial" pitchFamily="34" charset="0"/>
              </a:rPr>
              <a:t> </a:t>
            </a:r>
          </a:p>
          <a:p>
            <a:pPr lvl="1">
              <a:lnSpc>
                <a:spcPct val="150000"/>
              </a:lnSpc>
              <a:buClrTx/>
              <a:buFont typeface="Wingdings" pitchFamily="2" charset="2"/>
              <a:buChar char="§"/>
            </a:pPr>
            <a:r>
              <a:rPr lang="de-DE" sz="2400" dirty="0" smtClean="0">
                <a:latin typeface="Arial" pitchFamily="34" charset="0"/>
                <a:cs typeface="Arial" pitchFamily="34" charset="0"/>
              </a:rPr>
              <a:t>166 </a:t>
            </a:r>
            <a:r>
              <a:rPr lang="de-DE" sz="2400" dirty="0" err="1" smtClean="0">
                <a:latin typeface="Arial" pitchFamily="34" charset="0"/>
                <a:cs typeface="Arial" pitchFamily="34" charset="0"/>
              </a:rPr>
              <a:t>millions</a:t>
            </a:r>
            <a:r>
              <a:rPr lang="de-DE" sz="2400" dirty="0" smtClean="0">
                <a:latin typeface="Arial" pitchFamily="34" charset="0"/>
                <a:cs typeface="Arial" pitchFamily="34" charset="0"/>
              </a:rPr>
              <a:t> </a:t>
            </a:r>
          </a:p>
          <a:p>
            <a:pPr lvl="1">
              <a:buClrTx/>
              <a:buFont typeface="Wingdings" pitchFamily="2" charset="2"/>
              <a:buChar char="§"/>
            </a:pPr>
            <a:r>
              <a:rPr lang="de-DE" sz="2400" dirty="0" smtClean="0">
                <a:latin typeface="Arial" pitchFamily="34" charset="0"/>
                <a:cs typeface="Arial" pitchFamily="34" charset="0"/>
              </a:rPr>
              <a:t>Median </a:t>
            </a:r>
            <a:r>
              <a:rPr lang="de-DE" sz="2400" dirty="0" err="1" smtClean="0">
                <a:latin typeface="Arial" pitchFamily="34" charset="0"/>
                <a:cs typeface="Arial" pitchFamily="34" charset="0"/>
              </a:rPr>
              <a:t>age</a:t>
            </a:r>
            <a:r>
              <a:rPr lang="de-DE" sz="2400" dirty="0" smtClean="0">
                <a:latin typeface="Arial" pitchFamily="34" charset="0"/>
                <a:cs typeface="Arial" pitchFamily="34" charset="0"/>
              </a:rPr>
              <a:t> : 24 </a:t>
            </a:r>
            <a:r>
              <a:rPr lang="de-DE" sz="2400" dirty="0" err="1" smtClean="0">
                <a:latin typeface="Arial" pitchFamily="34" charset="0"/>
                <a:cs typeface="Arial" pitchFamily="34" charset="0"/>
              </a:rPr>
              <a:t>years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old</a:t>
            </a:r>
            <a:endParaRPr lang="de-DE" sz="2400" dirty="0" smtClean="0">
              <a:latin typeface="Arial" pitchFamily="34" charset="0"/>
              <a:cs typeface="Arial" pitchFamily="34" charset="0"/>
            </a:endParaRPr>
          </a:p>
          <a:p>
            <a:pPr marL="0" indent="0">
              <a:buNone/>
            </a:pPr>
            <a:endParaRPr lang="de-DE" sz="2600" dirty="0" smtClean="0">
              <a:solidFill>
                <a:srgbClr val="000090"/>
              </a:solidFill>
              <a:latin typeface="Arial" pitchFamily="34" charset="0"/>
              <a:cs typeface="Arial" pitchFamily="34" charset="0"/>
            </a:endParaRPr>
          </a:p>
        </p:txBody>
      </p:sp>
      <p:pic>
        <p:nvPicPr>
          <p:cNvPr id="6" name="Picture 2" descr="http://mamiverse.com/wp-content/uploads/2014/11/Save-Yourself-13-Odd-Ways-to-Trick-Yourself-into-Saving-Money-MainPhoto.jpg"/>
          <p:cNvPicPr>
            <a:picLocks noChangeAspect="1" noChangeArrowheads="1"/>
          </p:cNvPicPr>
          <p:nvPr/>
        </p:nvPicPr>
        <p:blipFill>
          <a:blip r:embed="rId2" cstate="print"/>
          <a:srcRect l="4717" t="14286" r="65039"/>
          <a:stretch>
            <a:fillRect/>
          </a:stretch>
        </p:blipFill>
        <p:spPr bwMode="auto">
          <a:xfrm>
            <a:off x="539552" y="332656"/>
            <a:ext cx="461698" cy="864096"/>
          </a:xfrm>
          <a:prstGeom prst="rect">
            <a:avLst/>
          </a:prstGeom>
          <a:noFill/>
        </p:spPr>
      </p:pic>
      <p:pic>
        <p:nvPicPr>
          <p:cNvPr id="7" name="Image 6" descr="map_of_bangladesh.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1700808"/>
            <a:ext cx="3528392" cy="2650079"/>
          </a:xfrm>
          <a:prstGeom prst="rect">
            <a:avLst/>
          </a:prstGeom>
        </p:spPr>
      </p:pic>
      <p:sp>
        <p:nvSpPr>
          <p:cNvPr id="8" name="ZoneTexte 7"/>
          <p:cNvSpPr txBox="1"/>
          <p:nvPr/>
        </p:nvSpPr>
        <p:spPr>
          <a:xfrm>
            <a:off x="215008" y="3501008"/>
            <a:ext cx="8928992" cy="3188565"/>
          </a:xfrm>
          <a:prstGeom prst="rect">
            <a:avLst/>
          </a:prstGeom>
          <a:noFill/>
        </p:spPr>
        <p:txBody>
          <a:bodyPr wrap="square" rtlCol="0">
            <a:spAutoFit/>
          </a:bodyPr>
          <a:lstStyle/>
          <a:p>
            <a:pPr>
              <a:buClr>
                <a:schemeClr val="accent1"/>
              </a:buClr>
              <a:buSzPct val="80000"/>
            </a:pPr>
            <a:r>
              <a:rPr lang="de-DE" sz="2600" b="1" u="sng" dirty="0" smtClean="0">
                <a:latin typeface="Arial" pitchFamily="34" charset="0"/>
                <a:cs typeface="Arial" pitchFamily="34" charset="0"/>
              </a:rPr>
              <a:t>Economy</a:t>
            </a:r>
            <a:r>
              <a:rPr lang="de-DE" sz="2600" i="1" u="sng" dirty="0" smtClean="0">
                <a:latin typeface="Arial" pitchFamily="34" charset="0"/>
                <a:cs typeface="Arial" pitchFamily="34" charset="0"/>
              </a:rPr>
              <a:t> </a:t>
            </a:r>
          </a:p>
          <a:p>
            <a:endParaRPr lang="de-DE" sz="2400" dirty="0" smtClean="0">
              <a:latin typeface="Arial" pitchFamily="34" charset="0"/>
              <a:cs typeface="Arial" pitchFamily="34" charset="0"/>
            </a:endParaRPr>
          </a:p>
          <a:p>
            <a:pPr marL="731520" lvl="1" indent="-274320">
              <a:spcBef>
                <a:spcPct val="20000"/>
              </a:spcBef>
              <a:buSzPct val="90000"/>
              <a:buFont typeface="Wingdings" pitchFamily="2" charset="2"/>
              <a:buChar char="§"/>
            </a:pPr>
            <a:r>
              <a:rPr lang="de-DE" sz="2400" dirty="0" smtClean="0">
                <a:latin typeface="Arial" pitchFamily="34" charset="0"/>
                <a:cs typeface="Arial" pitchFamily="34" charset="0"/>
              </a:rPr>
              <a:t>GDP </a:t>
            </a:r>
            <a:r>
              <a:rPr lang="de-DE" sz="2400" dirty="0" err="1">
                <a:latin typeface="Arial" pitchFamily="34" charset="0"/>
                <a:cs typeface="Arial" pitchFamily="34" charset="0"/>
              </a:rPr>
              <a:t>grows</a:t>
            </a:r>
            <a:r>
              <a:rPr lang="de-DE" sz="2400" dirty="0">
                <a:latin typeface="Arial" pitchFamily="34" charset="0"/>
                <a:cs typeface="Arial" pitchFamily="34" charset="0"/>
              </a:rPr>
              <a:t> </a:t>
            </a:r>
            <a:r>
              <a:rPr lang="de-DE" sz="2400" dirty="0" err="1">
                <a:latin typeface="Arial" pitchFamily="34" charset="0"/>
                <a:cs typeface="Arial" pitchFamily="34" charset="0"/>
              </a:rPr>
              <a:t>by</a:t>
            </a:r>
            <a:r>
              <a:rPr lang="de-DE" sz="2400" dirty="0">
                <a:latin typeface="Arial" pitchFamily="34" charset="0"/>
                <a:cs typeface="Arial" pitchFamily="34" charset="0"/>
              </a:rPr>
              <a:t> 6% </a:t>
            </a:r>
            <a:r>
              <a:rPr lang="de-DE" sz="2400" dirty="0" err="1">
                <a:latin typeface="Arial" pitchFamily="34" charset="0"/>
                <a:cs typeface="Arial" pitchFamily="34" charset="0"/>
              </a:rPr>
              <a:t>each</a:t>
            </a:r>
            <a:r>
              <a:rPr lang="de-DE" sz="2400" dirty="0">
                <a:latin typeface="Arial" pitchFamily="34" charset="0"/>
                <a:cs typeface="Arial" pitchFamily="34" charset="0"/>
              </a:rPr>
              <a:t> </a:t>
            </a:r>
            <a:r>
              <a:rPr lang="de-DE" sz="2400" dirty="0" err="1">
                <a:latin typeface="Arial" pitchFamily="34" charset="0"/>
                <a:cs typeface="Arial" pitchFamily="34" charset="0"/>
              </a:rPr>
              <a:t>year</a:t>
            </a:r>
            <a:r>
              <a:rPr lang="de-DE" sz="2400" dirty="0">
                <a:latin typeface="Arial" pitchFamily="34" charset="0"/>
                <a:cs typeface="Arial" pitchFamily="34" charset="0"/>
              </a:rPr>
              <a:t> </a:t>
            </a:r>
          </a:p>
          <a:p>
            <a:pPr marL="731520" lvl="1" indent="-274320">
              <a:spcBef>
                <a:spcPct val="20000"/>
              </a:spcBef>
              <a:buSzPct val="90000"/>
              <a:buFont typeface="Wingdings" pitchFamily="2" charset="2"/>
              <a:buChar char="§"/>
            </a:pPr>
            <a:r>
              <a:rPr lang="de-DE" sz="2400" dirty="0" err="1" smtClean="0">
                <a:latin typeface="Arial" pitchFamily="34" charset="0"/>
                <a:cs typeface="Arial" pitchFamily="34" charset="0"/>
              </a:rPr>
              <a:t>Clothing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industry</a:t>
            </a:r>
            <a:r>
              <a:rPr lang="de-DE" sz="2400" dirty="0" smtClean="0">
                <a:latin typeface="Arial" pitchFamily="34" charset="0"/>
                <a:cs typeface="Arial" pitchFamily="34" charset="0"/>
              </a:rPr>
              <a:t> </a:t>
            </a:r>
            <a:r>
              <a:rPr lang="de-DE" sz="2400" dirty="0" smtClean="0">
                <a:latin typeface="Arial" pitchFamily="34" charset="0"/>
                <a:cs typeface="Arial" pitchFamily="34" charset="0"/>
                <a:sym typeface="Wingdings"/>
              </a:rPr>
              <a:t> 75% </a:t>
            </a:r>
            <a:r>
              <a:rPr lang="de-DE" sz="2400" dirty="0" err="1" smtClean="0">
                <a:latin typeface="Arial" pitchFamily="34" charset="0"/>
                <a:cs typeface="Arial" pitchFamily="34" charset="0"/>
                <a:sym typeface="Wingdings"/>
              </a:rPr>
              <a:t>of</a:t>
            </a:r>
            <a:r>
              <a:rPr lang="de-DE" sz="2400" dirty="0" smtClean="0">
                <a:latin typeface="Arial" pitchFamily="34" charset="0"/>
                <a:cs typeface="Arial" pitchFamily="34" charset="0"/>
                <a:sym typeface="Wingdings"/>
              </a:rPr>
              <a:t> </a:t>
            </a:r>
            <a:r>
              <a:rPr lang="de-DE" sz="2400" dirty="0" err="1" smtClean="0">
                <a:latin typeface="Arial" pitchFamily="34" charset="0"/>
                <a:cs typeface="Arial" pitchFamily="34" charset="0"/>
                <a:sym typeface="Wingdings"/>
              </a:rPr>
              <a:t>Bangladesh‘s</a:t>
            </a:r>
            <a:r>
              <a:rPr lang="de-DE" sz="2400" dirty="0" smtClean="0">
                <a:latin typeface="Arial" pitchFamily="34" charset="0"/>
                <a:cs typeface="Arial" pitchFamily="34" charset="0"/>
                <a:sym typeface="Wingdings"/>
              </a:rPr>
              <a:t> </a:t>
            </a:r>
            <a:r>
              <a:rPr lang="de-DE" sz="2400" dirty="0" err="1" smtClean="0">
                <a:latin typeface="Arial" pitchFamily="34" charset="0"/>
                <a:cs typeface="Arial" pitchFamily="34" charset="0"/>
                <a:sym typeface="Wingdings"/>
              </a:rPr>
              <a:t>export</a:t>
            </a:r>
            <a:r>
              <a:rPr lang="de-DE" sz="2400" dirty="0" smtClean="0">
                <a:latin typeface="Arial" pitchFamily="34" charset="0"/>
                <a:cs typeface="Arial" pitchFamily="34" charset="0"/>
                <a:sym typeface="Wingdings"/>
              </a:rPr>
              <a:t> earnings</a:t>
            </a:r>
            <a:endParaRPr lang="de-DE" sz="2400" dirty="0" smtClean="0">
              <a:latin typeface="Arial" pitchFamily="34" charset="0"/>
              <a:cs typeface="Arial" pitchFamily="34" charset="0"/>
            </a:endParaRPr>
          </a:p>
          <a:p>
            <a:pPr marL="731520" lvl="1" indent="-274320">
              <a:spcBef>
                <a:spcPct val="20000"/>
              </a:spcBef>
              <a:buSzPct val="90000"/>
              <a:buFont typeface="Wingdings" pitchFamily="2" charset="2"/>
              <a:buChar char="§"/>
            </a:pPr>
            <a:r>
              <a:rPr lang="de-DE" sz="2400" dirty="0" smtClean="0">
                <a:latin typeface="Arial" pitchFamily="34" charset="0"/>
                <a:cs typeface="Arial" pitchFamily="34" charset="0"/>
              </a:rPr>
              <a:t>2nd </a:t>
            </a:r>
            <a:r>
              <a:rPr lang="de-DE" sz="2400" dirty="0" err="1">
                <a:latin typeface="Arial" pitchFamily="34" charset="0"/>
                <a:cs typeface="Arial" pitchFamily="34" charset="0"/>
              </a:rPr>
              <a:t>largest</a:t>
            </a:r>
            <a:r>
              <a:rPr lang="de-DE" sz="2400" dirty="0">
                <a:latin typeface="Arial" pitchFamily="34" charset="0"/>
                <a:cs typeface="Arial" pitchFamily="34" charset="0"/>
              </a:rPr>
              <a:t> </a:t>
            </a:r>
            <a:r>
              <a:rPr lang="de-DE" sz="2400" dirty="0" err="1">
                <a:latin typeface="Arial" pitchFamily="34" charset="0"/>
                <a:cs typeface="Arial" pitchFamily="34" charset="0"/>
              </a:rPr>
              <a:t>clothing</a:t>
            </a:r>
            <a:r>
              <a:rPr lang="de-DE" sz="2400" dirty="0">
                <a:latin typeface="Arial" pitchFamily="34" charset="0"/>
                <a:cs typeface="Arial" pitchFamily="34" charset="0"/>
              </a:rPr>
              <a:t> </a:t>
            </a:r>
            <a:r>
              <a:rPr lang="de-DE" sz="2400" dirty="0" err="1">
                <a:latin typeface="Arial" pitchFamily="34" charset="0"/>
                <a:cs typeface="Arial" pitchFamily="34" charset="0"/>
              </a:rPr>
              <a:t>exporting</a:t>
            </a:r>
            <a:r>
              <a:rPr lang="de-DE" sz="2400" dirty="0">
                <a:latin typeface="Arial" pitchFamily="34" charset="0"/>
                <a:cs typeface="Arial" pitchFamily="34" charset="0"/>
              </a:rPr>
              <a:t> </a:t>
            </a:r>
            <a:r>
              <a:rPr lang="de-DE" sz="2400" dirty="0" err="1">
                <a:latin typeface="Arial" pitchFamily="34" charset="0"/>
                <a:cs typeface="Arial" pitchFamily="34" charset="0"/>
              </a:rPr>
              <a:t>country</a:t>
            </a:r>
            <a:r>
              <a:rPr lang="de-DE" sz="2400" dirty="0">
                <a:latin typeface="Arial" pitchFamily="34" charset="0"/>
                <a:cs typeface="Arial" pitchFamily="34" charset="0"/>
              </a:rPr>
              <a:t> </a:t>
            </a:r>
            <a:endParaRPr lang="de-DE" sz="2400" dirty="0" smtClean="0">
              <a:latin typeface="Arial" pitchFamily="34" charset="0"/>
              <a:cs typeface="Arial" pitchFamily="34" charset="0"/>
            </a:endParaRPr>
          </a:p>
          <a:p>
            <a:pPr marL="731520" lvl="1" indent="-274320">
              <a:spcBef>
                <a:spcPct val="20000"/>
              </a:spcBef>
              <a:buSzPct val="90000"/>
              <a:buFont typeface="Wingdings" pitchFamily="2" charset="2"/>
              <a:buChar char="§"/>
            </a:pPr>
            <a:r>
              <a:rPr lang="de-DE" sz="2400" dirty="0" smtClean="0">
                <a:latin typeface="Arial" pitchFamily="34" charset="0"/>
                <a:cs typeface="Arial" pitchFamily="34" charset="0"/>
              </a:rPr>
              <a:t>More </a:t>
            </a:r>
            <a:r>
              <a:rPr lang="de-DE" sz="2400" dirty="0" err="1">
                <a:latin typeface="Arial" pitchFamily="34" charset="0"/>
                <a:cs typeface="Arial" pitchFamily="34" charset="0"/>
              </a:rPr>
              <a:t>than</a:t>
            </a:r>
            <a:r>
              <a:rPr lang="de-DE" sz="2400" dirty="0">
                <a:latin typeface="Arial" pitchFamily="34" charset="0"/>
                <a:cs typeface="Arial" pitchFamily="34" charset="0"/>
              </a:rPr>
              <a:t> 6000 textile </a:t>
            </a:r>
            <a:r>
              <a:rPr lang="de-DE" sz="2400" dirty="0" err="1">
                <a:latin typeface="Arial" pitchFamily="34" charset="0"/>
                <a:cs typeface="Arial" pitchFamily="34" charset="0"/>
              </a:rPr>
              <a:t>factories</a:t>
            </a:r>
            <a:endParaRPr lang="de-DE" sz="2400" dirty="0">
              <a:latin typeface="Arial" pitchFamily="34" charset="0"/>
              <a:cs typeface="Arial" pitchFamily="34" charset="0"/>
            </a:endParaRPr>
          </a:p>
          <a:p>
            <a:r>
              <a:rPr lang="de-DE" dirty="0"/>
              <a:t>	</a:t>
            </a:r>
            <a:endParaRPr lang="de-DE" dirty="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36912"/>
            <a:ext cx="8229600" cy="1143000"/>
          </a:xfrm>
        </p:spPr>
        <p:txBody>
          <a:bodyPr/>
          <a:lstStyle/>
          <a:p>
            <a:r>
              <a:rPr lang="de-DE" dirty="0" err="1" smtClean="0"/>
              <a:t>appendix</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36712"/>
          </a:xfrm>
        </p:spPr>
        <p:txBody>
          <a:bodyPr/>
          <a:lstStyle/>
          <a:p>
            <a:r>
              <a:rPr lang="de-DE" dirty="0" smtClean="0"/>
              <a:t>Saving Formular</a:t>
            </a:r>
            <a:endParaRPr lang="de-DE"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1268760"/>
            <a:ext cx="4608512" cy="472341"/>
          </a:xfrm>
          <a:prstGeom prst="rect">
            <a:avLst/>
          </a:prstGeom>
          <a:noFill/>
        </p:spPr>
      </p:pic>
      <p:sp>
        <p:nvSpPr>
          <p:cNvPr id="10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4644008" y="980728"/>
            <a:ext cx="3600400" cy="12241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Cambria Math" pitchFamily="18" charset="0"/>
                <a:cs typeface="Arial" pitchFamily="34" charset="0"/>
              </a:rPr>
              <a:t>S = </a:t>
            </a:r>
            <a:r>
              <a:rPr lang="de-DE" dirty="0" err="1" smtClean="0">
                <a:latin typeface="Cambria Math" pitchFamily="18" charset="0"/>
                <a:cs typeface="Arial" pitchFamily="34" charset="0"/>
              </a:rPr>
              <a:t>s</a:t>
            </a:r>
            <a:r>
              <a:rPr kumimoji="0" lang="de-DE" b="0" i="0" u="none" strike="noStrike" cap="none" normalizeH="0" baseline="0" dirty="0" err="1" smtClean="0">
                <a:ln>
                  <a:noFill/>
                </a:ln>
                <a:solidFill>
                  <a:schemeClr val="tx1"/>
                </a:solidFill>
                <a:effectLst/>
                <a:latin typeface="Cambria Math" pitchFamily="18" charset="0"/>
                <a:cs typeface="Arial" pitchFamily="34" charset="0"/>
              </a:rPr>
              <a:t>avingpart</a:t>
            </a:r>
            <a:endParaRPr kumimoji="0" lang="de-DE" b="0" i="0" u="none" strike="noStrike" cap="none" normalizeH="0" baseline="0" dirty="0" smtClean="0">
              <a:ln>
                <a:noFill/>
              </a:ln>
              <a:solidFill>
                <a:schemeClr val="tx1"/>
              </a:solidFill>
              <a:effectLst/>
              <a:latin typeface="Cambria Math"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Cambria Math" pitchFamily="18" charset="0"/>
                <a:cs typeface="Arial" pitchFamily="34" charset="0"/>
              </a:rPr>
              <a:t>L = wage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Cambria Math" pitchFamily="18" charset="0"/>
                <a:cs typeface="Arial" pitchFamily="34" charset="0"/>
              </a:rPr>
              <a:t>H = </a:t>
            </a:r>
            <a:r>
              <a:rPr kumimoji="0" lang="de-DE" b="0" i="0" u="none" strike="noStrike" cap="none" normalizeH="0" baseline="0" dirty="0" err="1" smtClean="0">
                <a:ln>
                  <a:noFill/>
                </a:ln>
                <a:solidFill>
                  <a:schemeClr val="tx1"/>
                </a:solidFill>
                <a:effectLst/>
                <a:latin typeface="Cambria Math" pitchFamily="18" charset="0"/>
                <a:cs typeface="Arial" pitchFamily="34" charset="0"/>
              </a:rPr>
              <a:t>household</a:t>
            </a:r>
            <a:r>
              <a:rPr kumimoji="0" lang="de-DE" b="0" i="0" u="none" strike="noStrike" cap="none" normalizeH="0" baseline="0" dirty="0" smtClean="0">
                <a:ln>
                  <a:noFill/>
                </a:ln>
                <a:solidFill>
                  <a:schemeClr val="tx1"/>
                </a:solidFill>
                <a:effectLst/>
                <a:latin typeface="Cambria Math" pitchFamily="18" charset="0"/>
                <a:cs typeface="Arial" pitchFamily="34" charset="0"/>
              </a:rPr>
              <a:t> </a:t>
            </a:r>
            <a:r>
              <a:rPr kumimoji="0" lang="de-DE" b="0" i="0" u="none" strike="noStrike" cap="none" normalizeH="0" baseline="0" dirty="0" err="1" smtClean="0">
                <a:ln>
                  <a:noFill/>
                </a:ln>
                <a:solidFill>
                  <a:schemeClr val="tx1"/>
                </a:solidFill>
                <a:effectLst/>
                <a:latin typeface="Cambria Math" pitchFamily="18" charset="0"/>
                <a:cs typeface="Arial" pitchFamily="34" charset="0"/>
              </a:rPr>
              <a:t>members</a:t>
            </a:r>
            <a:r>
              <a:rPr kumimoji="0" lang="de-DE" b="0" i="0" u="none" strike="noStrike" cap="none" normalizeH="0" baseline="0" dirty="0" smtClean="0">
                <a:ln>
                  <a:noFill/>
                </a:ln>
                <a:solidFill>
                  <a:schemeClr val="tx1"/>
                </a:solidFill>
                <a:effectLst/>
                <a:latin typeface="Cambria Math"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Cambria Math" pitchFamily="18" charset="0"/>
                <a:cs typeface="Arial" pitchFamily="34" charset="0"/>
              </a:rPr>
              <a:t>Z = </a:t>
            </a:r>
            <a:r>
              <a:rPr kumimoji="0" lang="de-DE" b="0" i="0" u="none" strike="noStrike" cap="none" normalizeH="0" baseline="0" dirty="0" err="1" smtClean="0">
                <a:ln>
                  <a:noFill/>
                </a:ln>
                <a:solidFill>
                  <a:schemeClr val="tx1"/>
                </a:solidFill>
                <a:effectLst/>
                <a:latin typeface="Cambria Math" pitchFamily="18" charset="0"/>
                <a:cs typeface="Arial" pitchFamily="34" charset="0"/>
              </a:rPr>
              <a:t>number</a:t>
            </a:r>
            <a:r>
              <a:rPr kumimoji="0" lang="de-DE" b="0" i="0" u="none" strike="noStrike" cap="none" normalizeH="0" baseline="0" dirty="0" smtClean="0">
                <a:ln>
                  <a:noFill/>
                </a:ln>
                <a:solidFill>
                  <a:schemeClr val="tx1"/>
                </a:solidFill>
                <a:effectLst/>
                <a:latin typeface="Cambria Math" pitchFamily="18" charset="0"/>
                <a:cs typeface="Arial" pitchFamily="34" charset="0"/>
              </a:rPr>
              <a:t> of </a:t>
            </a:r>
            <a:r>
              <a:rPr kumimoji="0" lang="de-DE" b="0" i="0" u="none" strike="noStrike" cap="none" normalizeH="0" baseline="0" dirty="0" err="1" smtClean="0">
                <a:ln>
                  <a:noFill/>
                </a:ln>
                <a:solidFill>
                  <a:schemeClr val="tx1"/>
                </a:solidFill>
                <a:effectLst/>
                <a:latin typeface="Cambria Math" pitchFamily="18" charset="0"/>
                <a:cs typeface="Arial" pitchFamily="34" charset="0"/>
              </a:rPr>
              <a:t>saving</a:t>
            </a:r>
            <a:r>
              <a:rPr kumimoji="0" lang="de-DE" b="0" i="0" u="none" strike="noStrike" cap="none" normalizeH="0" baseline="0" dirty="0" smtClean="0">
                <a:ln>
                  <a:noFill/>
                </a:ln>
                <a:solidFill>
                  <a:schemeClr val="tx1"/>
                </a:solidFill>
                <a:effectLst/>
                <a:latin typeface="Cambria Math" pitchFamily="18" charset="0"/>
                <a:cs typeface="Arial" pitchFamily="34" charset="0"/>
              </a:rPr>
              <a:t> </a:t>
            </a:r>
            <a:r>
              <a:rPr kumimoji="0" lang="de-DE" b="0" i="0" u="none" strike="noStrike" cap="none" normalizeH="0" baseline="0" dirty="0" err="1" smtClean="0">
                <a:ln>
                  <a:noFill/>
                </a:ln>
                <a:solidFill>
                  <a:schemeClr val="tx1"/>
                </a:solidFill>
                <a:effectLst/>
                <a:latin typeface="Cambria Math" pitchFamily="18" charset="0"/>
                <a:cs typeface="Arial" pitchFamily="34" charset="0"/>
              </a:rPr>
              <a:t>targets</a:t>
            </a:r>
            <a:endParaRPr kumimoji="0" lang="de-DE"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Tabelle 13"/>
          <p:cNvGraphicFramePr>
            <a:graphicFrameLocks noGrp="1"/>
          </p:cNvGraphicFramePr>
          <p:nvPr/>
        </p:nvGraphicFramePr>
        <p:xfrm>
          <a:off x="1547664" y="4653136"/>
          <a:ext cx="5760640" cy="1440160"/>
        </p:xfrm>
        <a:graphic>
          <a:graphicData uri="http://schemas.openxmlformats.org/drawingml/2006/table">
            <a:tbl>
              <a:tblPr/>
              <a:tblGrid>
                <a:gridCol w="2130427"/>
                <a:gridCol w="3630213"/>
              </a:tblGrid>
              <a:tr h="259701">
                <a:tc>
                  <a:txBody>
                    <a:bodyPr/>
                    <a:lstStyle/>
                    <a:p>
                      <a:pPr>
                        <a:lnSpc>
                          <a:spcPct val="115000"/>
                        </a:lnSpc>
                        <a:spcAft>
                          <a:spcPts val="0"/>
                        </a:spcAft>
                      </a:pPr>
                      <a:endParaRPr lang="de-D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endParaRPr lang="de-DE"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36092">
                <a:tc>
                  <a:txBody>
                    <a:bodyPr/>
                    <a:lstStyle/>
                    <a:p>
                      <a:pPr>
                        <a:lnSpc>
                          <a:spcPct val="115000"/>
                        </a:lnSpc>
                        <a:spcAft>
                          <a:spcPts val="0"/>
                        </a:spcAft>
                      </a:pPr>
                      <a:r>
                        <a:rPr lang="de-DE" sz="1000">
                          <a:latin typeface="Cambria"/>
                          <a:ea typeface="Calibri"/>
                          <a:cs typeface="Times New Roman"/>
                        </a:rPr>
                        <a:t>Sparsumme insg. </a:t>
                      </a:r>
                      <a:endParaRPr lang="de-D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a:latin typeface="Cambria"/>
                          <a:ea typeface="Calibri"/>
                          <a:cs typeface="Times New Roman"/>
                        </a:rPr>
                        <a:t>BDT 1.320 (= 14,92 Euro)</a:t>
                      </a:r>
                      <a:endParaRPr lang="de-DE"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75">
                <a:tc>
                  <a:txBody>
                    <a:bodyPr/>
                    <a:lstStyle/>
                    <a:p>
                      <a:pPr>
                        <a:lnSpc>
                          <a:spcPct val="115000"/>
                        </a:lnSpc>
                        <a:spcAft>
                          <a:spcPts val="0"/>
                        </a:spcAft>
                      </a:pPr>
                      <a:r>
                        <a:rPr lang="de-DE" sz="1000">
                          <a:latin typeface="Cambria"/>
                          <a:ea typeface="Calibri"/>
                          <a:cs typeface="Times New Roman"/>
                        </a:rPr>
                        <a:t>Bonuszahlungen</a:t>
                      </a:r>
                      <a:endParaRPr lang="de-DE" sz="1100">
                        <a:latin typeface="Calibri"/>
                        <a:ea typeface="Calibri"/>
                        <a:cs typeface="Times New Roman"/>
                      </a:endParaRPr>
                    </a:p>
                    <a:p>
                      <a:pPr>
                        <a:lnSpc>
                          <a:spcPct val="115000"/>
                        </a:lnSpc>
                        <a:spcAft>
                          <a:spcPts val="0"/>
                        </a:spcAft>
                      </a:pPr>
                      <a:r>
                        <a:rPr lang="de-DE" sz="1000">
                          <a:latin typeface="Cambria"/>
                          <a:ea typeface="Calibri"/>
                          <a:cs typeface="Times New Roman"/>
                        </a:rPr>
                        <a:t>- Sparziel aus Liste</a:t>
                      </a:r>
                      <a:endParaRPr lang="de-DE" sz="1100">
                        <a:latin typeface="Calibri"/>
                        <a:ea typeface="Calibri"/>
                        <a:cs typeface="Times New Roman"/>
                      </a:endParaRPr>
                    </a:p>
                    <a:p>
                      <a:pPr>
                        <a:lnSpc>
                          <a:spcPct val="115000"/>
                        </a:lnSpc>
                        <a:spcAft>
                          <a:spcPts val="0"/>
                        </a:spcAft>
                      </a:pPr>
                      <a:r>
                        <a:rPr lang="de-DE" sz="1000">
                          <a:latin typeface="Cambria"/>
                          <a:ea typeface="Calibri"/>
                          <a:cs typeface="Times New Roman"/>
                        </a:rPr>
                        <a:t>- Levelaufstieg</a:t>
                      </a:r>
                      <a:endParaRPr lang="de-D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Cambria"/>
                        <a:ea typeface="Calibri"/>
                        <a:cs typeface="Times New Roman"/>
                      </a:endParaRPr>
                    </a:p>
                    <a:p>
                      <a:pPr>
                        <a:lnSpc>
                          <a:spcPct val="115000"/>
                        </a:lnSpc>
                        <a:spcAft>
                          <a:spcPts val="0"/>
                        </a:spcAft>
                      </a:pPr>
                      <a:r>
                        <a:rPr lang="de-DE" sz="1000">
                          <a:latin typeface="Cambria"/>
                          <a:ea typeface="Calibri"/>
                          <a:cs typeface="Times New Roman"/>
                        </a:rPr>
                        <a:t>BDT    150</a:t>
                      </a:r>
                      <a:endParaRPr lang="de-DE" sz="1100">
                        <a:latin typeface="Calibri"/>
                        <a:ea typeface="Calibri"/>
                        <a:cs typeface="Times New Roman"/>
                      </a:endParaRPr>
                    </a:p>
                    <a:p>
                      <a:pPr>
                        <a:lnSpc>
                          <a:spcPct val="115000"/>
                        </a:lnSpc>
                        <a:spcAft>
                          <a:spcPts val="0"/>
                        </a:spcAft>
                      </a:pPr>
                      <a:r>
                        <a:rPr lang="de-DE" sz="1000">
                          <a:latin typeface="Cambria"/>
                          <a:ea typeface="Calibri"/>
                          <a:cs typeface="Times New Roman"/>
                        </a:rPr>
                        <a:t>BDT    130   =&gt; Bonus insg. BDT 280 (=3,08 Euro)</a:t>
                      </a:r>
                      <a:endParaRPr lang="de-DE"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092">
                <a:tc>
                  <a:txBody>
                    <a:bodyPr/>
                    <a:lstStyle/>
                    <a:p>
                      <a:pPr>
                        <a:lnSpc>
                          <a:spcPct val="115000"/>
                        </a:lnSpc>
                        <a:spcAft>
                          <a:spcPts val="0"/>
                        </a:spcAft>
                      </a:pPr>
                      <a:r>
                        <a:rPr lang="de-DE" sz="1000" b="1">
                          <a:latin typeface="Cambria"/>
                          <a:ea typeface="Calibri"/>
                          <a:cs typeface="Times New Roman"/>
                        </a:rPr>
                        <a:t>Summe</a:t>
                      </a:r>
                      <a:endParaRPr lang="de-DE"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b="1" dirty="0">
                          <a:latin typeface="Cambria"/>
                          <a:ea typeface="Calibri"/>
                          <a:cs typeface="Times New Roman"/>
                        </a:rPr>
                        <a:t>BDT  1.600 </a:t>
                      </a:r>
                      <a:r>
                        <a:rPr lang="de-DE" sz="1000" dirty="0">
                          <a:latin typeface="Cambria"/>
                          <a:ea typeface="Calibri"/>
                          <a:cs typeface="Times New Roman"/>
                        </a:rPr>
                        <a:t>(= 18 Euro)</a:t>
                      </a:r>
                      <a:endParaRPr lang="de-DE"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6" name="Rectangle 12"/>
          <p:cNvSpPr>
            <a:spLocks noChangeArrowheads="1"/>
          </p:cNvSpPr>
          <p:nvPr/>
        </p:nvSpPr>
        <p:spPr bwMode="auto">
          <a:xfrm>
            <a:off x="107504" y="2492896"/>
            <a:ext cx="864096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Parmin</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Hazari</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einen Monatslohn von BDT 6.900.  F</a:t>
            </a:r>
            <a:r>
              <a:rPr kumimoji="0" lang="de-DE" sz="14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das Geld muss sie sich und ihre 2 Kinder versorgen. Als Sparziel hat sie das Busticket zu ihren Kindern, welches BDT 1.600  (</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 Euro) kostet.</a:t>
            </a: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a:t>
            </a:r>
            <a:endParaRPr kumimoji="0" lang="de-DE" sz="7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               </a:t>
            </a:r>
            <a:endPar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pic>
        <p:nvPicPr>
          <p:cNvPr id="1035"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3212976"/>
            <a:ext cx="4952967" cy="360039"/>
          </a:xfrm>
          <a:prstGeom prst="rect">
            <a:avLst/>
          </a:prstGeom>
          <a:noFill/>
        </p:spPr>
      </p:pic>
      <p:sp>
        <p:nvSpPr>
          <p:cNvPr id="1037" name="Rectangle 13"/>
          <p:cNvSpPr>
            <a:spLocks noChangeArrowheads="1"/>
          </p:cNvSpPr>
          <p:nvPr/>
        </p:nvSpPr>
        <p:spPr bwMode="auto">
          <a:xfrm>
            <a:off x="251520" y="3742874"/>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400" dirty="0" smtClean="0">
                <a:latin typeface="Times New Roman" pitchFamily="18" charset="0"/>
                <a:ea typeface="Calibri" pitchFamily="34" charset="0"/>
                <a:cs typeface="Times New Roman" pitchFamily="18" charset="0"/>
              </a:rPr>
              <a:t>Von ihrem Monatslohn spart sie monatlich also BDT 412,33 (= 4,66 Euro). </a:t>
            </a:r>
          </a:p>
          <a:p>
            <a:pPr marL="0" marR="0" lvl="0" indent="0" algn="l" defTabSz="914400" rtl="0" eaLnBrk="0" fontAlgn="base" latinLnBrk="0" hangingPunct="0">
              <a:lnSpc>
                <a:spcPct val="100000"/>
              </a:lnSpc>
              <a:spcBef>
                <a:spcPct val="0"/>
              </a:spcBef>
              <a:spcAft>
                <a:spcPct val="0"/>
              </a:spcAft>
              <a:buClrTx/>
              <a:buSzTx/>
              <a:buFontTx/>
              <a:buNone/>
              <a:tabLst/>
            </a:pPr>
            <a:r>
              <a:rPr lang="de-DE" sz="1400" dirty="0" smtClean="0">
                <a:latin typeface="Times New Roman" pitchFamily="18" charset="0"/>
                <a:ea typeface="Calibri" pitchFamily="34" charset="0"/>
                <a:cs typeface="Times New Roman" pitchFamily="18" charset="0"/>
              </a:rPr>
              <a:t>Insgesamt spart sie für ihr Sparziel BDT 1.320 und erhält BDT 280 als Bonuszahlung. Das entspricht einer Rendite von über 21 % (ohne Zeitfaktor).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778098"/>
          </a:xfrm>
        </p:spPr>
        <p:txBody>
          <a:bodyPr/>
          <a:lstStyle/>
          <a:p>
            <a:r>
              <a:rPr lang="de-DE" dirty="0" smtClean="0"/>
              <a:t>Langfristige Perspektive</a:t>
            </a:r>
            <a:endParaRPr lang="de-DE" dirty="0"/>
          </a:p>
        </p:txBody>
      </p:sp>
      <p:pic>
        <p:nvPicPr>
          <p:cNvPr id="124930" name="Picture 2"/>
          <p:cNvPicPr>
            <a:picLocks noChangeAspect="1" noChangeArrowheads="1"/>
          </p:cNvPicPr>
          <p:nvPr/>
        </p:nvPicPr>
        <p:blipFill>
          <a:blip r:embed="rId2" cstate="print"/>
          <a:srcRect l="26381" t="33600" r="25582" b="13901"/>
          <a:stretch>
            <a:fillRect/>
          </a:stretch>
        </p:blipFill>
        <p:spPr bwMode="auto">
          <a:xfrm>
            <a:off x="611560" y="908720"/>
            <a:ext cx="7965044" cy="4896544"/>
          </a:xfrm>
          <a:prstGeom prst="rect">
            <a:avLst/>
          </a:prstGeom>
          <a:noFill/>
          <a:ln w="9525">
            <a:noFill/>
            <a:miter lim="800000"/>
            <a:headEnd/>
            <a:tailEnd/>
          </a:ln>
        </p:spPr>
      </p:pic>
      <p:sp>
        <p:nvSpPr>
          <p:cNvPr id="124931" name="Rectangle 3"/>
          <p:cNvSpPr>
            <a:spLocks noChangeArrowheads="1"/>
          </p:cNvSpPr>
          <p:nvPr/>
        </p:nvSpPr>
        <p:spPr bwMode="auto">
          <a:xfrm>
            <a:off x="323528" y="6021288"/>
            <a:ext cx="86764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Bei 5.000 Textilfabriken mit rund 4,5 Millionen Arbeiterinnen ergibt sich f</a:t>
            </a:r>
            <a:r>
              <a:rPr kumimoji="0" lang="de-DE" sz="1200" b="0" i="0" u="none" strike="noStrike" cap="none" normalizeH="0" baseline="0" dirty="0" smtClean="0">
                <a:ln>
                  <a:noFill/>
                </a:ln>
                <a:solidFill>
                  <a:schemeClr val="tx1"/>
                </a:solidFill>
                <a:effectLst/>
                <a:latin typeface="Calibri"/>
                <a:ea typeface="Calibri" pitchFamily="34" charset="0"/>
                <a:cs typeface="Times New Roman" pitchFamily="18" charset="0"/>
              </a:rPr>
              <a:t>ü</a:t>
            </a: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die Saving Foundation eine potentielle Sparsumme von </a:t>
            </a:r>
            <a:r>
              <a:rPr kumimoji="0" lang="de-DE"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 Millionen Euro monatlich</a:t>
            </a: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(bei einer durchschnittlichen Sparsumme von 4 Euro). Diese legt sie in nachhaltigen Projekten in Bangladesch und traditionelle Renditeprodukte an, um ihre Verwaltungskosten zu tragen und die Liquidit</a:t>
            </a:r>
            <a:r>
              <a:rPr kumimoji="0" lang="de-DE" sz="1200" b="0" i="0" u="none" strike="noStrike" cap="none" normalizeH="0" baseline="0" dirty="0" smtClean="0">
                <a:ln>
                  <a:noFill/>
                </a:ln>
                <a:solidFill>
                  <a:schemeClr val="tx1"/>
                </a:solidFill>
                <a:effectLst/>
                <a:latin typeface="Calibri"/>
                <a:ea typeface="Calibri" pitchFamily="34" charset="0"/>
                <a:cs typeface="Times New Roman" pitchFamily="18" charset="0"/>
              </a:rPr>
              <a:t>ä</a:t>
            </a: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zu sichern.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Mail of </a:t>
            </a:r>
            <a:r>
              <a:rPr lang="de-DE" dirty="0" err="1" smtClean="0"/>
              <a:t>Ernsting‘s</a:t>
            </a:r>
            <a:r>
              <a:rPr lang="de-DE" dirty="0" smtClean="0"/>
              <a:t> </a:t>
            </a:r>
            <a:r>
              <a:rPr lang="de-DE" dirty="0" err="1" smtClean="0"/>
              <a:t>family</a:t>
            </a:r>
            <a:endParaRPr lang="de-DE" dirty="0"/>
          </a:p>
        </p:txBody>
      </p:sp>
      <p:sp>
        <p:nvSpPr>
          <p:cNvPr id="3" name="Inhaltsplatzhalter 2"/>
          <p:cNvSpPr>
            <a:spLocks noGrp="1"/>
          </p:cNvSpPr>
          <p:nvPr>
            <p:ph idx="1"/>
          </p:nvPr>
        </p:nvSpPr>
        <p:spPr/>
        <p:txBody>
          <a:bodyPr>
            <a:normAutofit fontScale="32500" lnSpcReduction="20000"/>
          </a:bodyPr>
          <a:lstStyle/>
          <a:p>
            <a:pPr>
              <a:buNone/>
            </a:pPr>
            <a:r>
              <a:rPr lang="de-DE" b="1" dirty="0" smtClean="0"/>
              <a:t>Gesendet:</a:t>
            </a:r>
            <a:r>
              <a:rPr lang="de-DE" dirty="0" smtClean="0"/>
              <a:t> Freitag, 24. Juni 2016 um 16:18 Uhr</a:t>
            </a:r>
            <a:br>
              <a:rPr lang="de-DE" dirty="0" smtClean="0"/>
            </a:br>
            <a:r>
              <a:rPr lang="de-DE" b="1" dirty="0" smtClean="0"/>
              <a:t>Von:</a:t>
            </a:r>
            <a:r>
              <a:rPr lang="de-DE" dirty="0" smtClean="0"/>
              <a:t> "Stephan Harms" &lt;Stephan.Harms@ernstings-family.com&gt;</a:t>
            </a:r>
            <a:br>
              <a:rPr lang="de-DE" dirty="0" smtClean="0"/>
            </a:br>
            <a:r>
              <a:rPr lang="de-DE" b="1" dirty="0" smtClean="0"/>
              <a:t>An:</a:t>
            </a:r>
            <a:r>
              <a:rPr lang="de-DE" dirty="0" smtClean="0"/>
              <a:t> "Sarah Stelzner" &lt;S-Stelzner@web.de&gt;</a:t>
            </a:r>
            <a:br>
              <a:rPr lang="de-DE" dirty="0" smtClean="0"/>
            </a:br>
            <a:r>
              <a:rPr lang="de-DE" b="1" dirty="0" smtClean="0"/>
              <a:t>Betreff:</a:t>
            </a:r>
            <a:r>
              <a:rPr lang="de-DE" dirty="0" smtClean="0"/>
              <a:t> WG: </a:t>
            </a:r>
            <a:r>
              <a:rPr lang="de-DE" dirty="0" err="1" smtClean="0"/>
              <a:t>Fwd</a:t>
            </a:r>
            <a:r>
              <a:rPr lang="de-DE" dirty="0" smtClean="0"/>
              <a:t>: Bitte um Einschätzung meiner studentischen </a:t>
            </a:r>
            <a:r>
              <a:rPr lang="de-DE" dirty="0" err="1" smtClean="0"/>
              <a:t>Sparidee</a:t>
            </a:r>
            <a:r>
              <a:rPr lang="de-DE" dirty="0" smtClean="0"/>
              <a:t> BsbB</a:t>
            </a:r>
          </a:p>
          <a:p>
            <a:pPr>
              <a:buNone/>
            </a:pPr>
            <a:endParaRPr lang="de-DE" dirty="0" smtClean="0"/>
          </a:p>
          <a:p>
            <a:pPr>
              <a:buNone/>
            </a:pPr>
            <a:r>
              <a:rPr lang="de-DE" dirty="0" smtClean="0"/>
              <a:t>	Sehr geehrte Frau Stelzner,</a:t>
            </a:r>
            <a:br>
              <a:rPr lang="de-DE" dirty="0" smtClean="0"/>
            </a:br>
            <a:r>
              <a:rPr lang="de-DE" dirty="0" smtClean="0"/>
              <a:t/>
            </a:r>
            <a:br>
              <a:rPr lang="de-DE" dirty="0" smtClean="0"/>
            </a:br>
            <a:r>
              <a:rPr lang="de-DE" dirty="0" smtClean="0"/>
              <a:t>Herr </a:t>
            </a:r>
            <a:r>
              <a:rPr lang="de-DE" dirty="0" err="1" smtClean="0"/>
              <a:t>Concilio</a:t>
            </a:r>
            <a:r>
              <a:rPr lang="de-DE" dirty="0" smtClean="0"/>
              <a:t> hat mir Ihre Seminararbeit zugesandt. Mein Name ist Stephan Harms und ich bin Leiter der Abteilung Beschaffungskoordination &amp; Nachhaltigkeit. </a:t>
            </a:r>
            <a:br>
              <a:rPr lang="de-DE" dirty="0" smtClean="0"/>
            </a:br>
            <a:r>
              <a:rPr lang="de-DE" dirty="0" smtClean="0"/>
              <a:t/>
            </a:r>
            <a:br>
              <a:rPr lang="de-DE" dirty="0" smtClean="0"/>
            </a:br>
            <a:r>
              <a:rPr lang="de-DE" dirty="0" smtClean="0"/>
              <a:t>Wie Sie vermutlich wissen engagiert sich </a:t>
            </a:r>
            <a:r>
              <a:rPr lang="de-DE" dirty="0" err="1" smtClean="0"/>
              <a:t>Ernsting's</a:t>
            </a:r>
            <a:r>
              <a:rPr lang="de-DE" dirty="0" smtClean="0"/>
              <a:t> </a:t>
            </a:r>
            <a:r>
              <a:rPr lang="de-DE" dirty="0" err="1" smtClean="0"/>
              <a:t>family</a:t>
            </a:r>
            <a:r>
              <a:rPr lang="de-DE" dirty="0" smtClean="0"/>
              <a:t> intensiv in den Beschaffungsmärkten, darunter natürlich auch Bangladesch, im Rahmen von Initiativen wie die Business </a:t>
            </a:r>
            <a:r>
              <a:rPr lang="de-DE" dirty="0" err="1" smtClean="0"/>
              <a:t>Social</a:t>
            </a:r>
            <a:r>
              <a:rPr lang="de-DE" dirty="0" smtClean="0"/>
              <a:t> Compliance Initiative, der </a:t>
            </a:r>
            <a:r>
              <a:rPr lang="de-DE" dirty="0" err="1" smtClean="0"/>
              <a:t>Accord</a:t>
            </a:r>
            <a:r>
              <a:rPr lang="de-DE" dirty="0" smtClean="0"/>
              <a:t> on </a:t>
            </a:r>
            <a:r>
              <a:rPr lang="de-DE" dirty="0" err="1" smtClean="0"/>
              <a:t>Fire</a:t>
            </a:r>
            <a:r>
              <a:rPr lang="de-DE" dirty="0" smtClean="0"/>
              <a:t> </a:t>
            </a:r>
            <a:r>
              <a:rPr lang="de-DE" dirty="0" err="1" smtClean="0"/>
              <a:t>and</a:t>
            </a:r>
            <a:r>
              <a:rPr lang="de-DE" dirty="0" smtClean="0"/>
              <a:t> </a:t>
            </a:r>
            <a:r>
              <a:rPr lang="de-DE" dirty="0" err="1" smtClean="0"/>
              <a:t>Building</a:t>
            </a:r>
            <a:r>
              <a:rPr lang="de-DE" dirty="0" smtClean="0"/>
              <a:t> </a:t>
            </a:r>
            <a:r>
              <a:rPr lang="de-DE" dirty="0" err="1" smtClean="0"/>
              <a:t>Safety</a:t>
            </a:r>
            <a:r>
              <a:rPr lang="de-DE" dirty="0" smtClean="0"/>
              <a:t> in </a:t>
            </a:r>
            <a:r>
              <a:rPr lang="de-DE" dirty="0" err="1" smtClean="0"/>
              <a:t>Bangladesh</a:t>
            </a:r>
            <a:r>
              <a:rPr lang="de-DE" dirty="0" smtClean="0"/>
              <a:t> und die </a:t>
            </a:r>
            <a:r>
              <a:rPr lang="de-DE" dirty="0" err="1" smtClean="0"/>
              <a:t>Carbon</a:t>
            </a:r>
            <a:r>
              <a:rPr lang="de-DE" dirty="0" smtClean="0"/>
              <a:t> Performance </a:t>
            </a:r>
            <a:r>
              <a:rPr lang="de-DE" dirty="0" err="1" smtClean="0"/>
              <a:t>Improvement</a:t>
            </a:r>
            <a:r>
              <a:rPr lang="de-DE" dirty="0" smtClean="0"/>
              <a:t> Initiative, um die Einhaltung von Arbeitsstandards und eine ökologisch verträgliche Produktion unserer Ware zu ermöglichen. Hier befinden wir uns stets in unserer Einflusssphäre und begrüßen das soziale Engagement unserer Lieferanten. </a:t>
            </a:r>
            <a:br>
              <a:rPr lang="de-DE" dirty="0" smtClean="0"/>
            </a:br>
            <a:r>
              <a:rPr lang="de-DE" dirty="0" smtClean="0"/>
              <a:t/>
            </a:r>
            <a:br>
              <a:rPr lang="de-DE" dirty="0" smtClean="0"/>
            </a:br>
            <a:r>
              <a:rPr lang="de-DE" dirty="0" smtClean="0"/>
              <a:t>Ihr Konzept klingt sehr interessant. Sie umreißen </a:t>
            </a:r>
            <a:r>
              <a:rPr lang="de-DE" dirty="0" smtClean="0"/>
              <a:t>sehr gut </a:t>
            </a:r>
            <a:r>
              <a:rPr lang="de-DE" dirty="0" smtClean="0"/>
              <a:t>den makroökonomischen Kontext und den Marktüberblick. Eine intensivere Ausarbeitung des Kapitels 3.2.4. würde ich empfehlen, um das Konzept genauer zu erklären. Hier bleiben einige Fragen offen, wie zum Beispiel: "Wie wird die Sicherheit des Kapitaleinsatzes gewährleistet, wenn in lokale Nachhaltigkeitsprojekte investiert wird? Was passiert, wenn die Investitionen verloren gehen?"</a:t>
            </a:r>
            <a:br>
              <a:rPr lang="de-DE" dirty="0" smtClean="0"/>
            </a:br>
            <a:r>
              <a:rPr lang="de-DE" dirty="0" smtClean="0"/>
              <a:t/>
            </a:r>
            <a:br>
              <a:rPr lang="de-DE" dirty="0" smtClean="0"/>
            </a:br>
            <a:r>
              <a:rPr lang="de-DE" dirty="0" smtClean="0"/>
              <a:t>Ich hoffe, dass ich Ihnen weiterhelfen konnte und wünsche Ihnen viel Erfolg bei der Präsentation am kommenden Mittwoch.</a:t>
            </a:r>
            <a:br>
              <a:rPr lang="de-DE" dirty="0" smtClean="0"/>
            </a:br>
            <a:r>
              <a:rPr lang="de-DE" dirty="0" smtClean="0"/>
              <a:t/>
            </a:r>
            <a:br>
              <a:rPr lang="de-DE" dirty="0" smtClean="0"/>
            </a:br>
            <a:r>
              <a:rPr lang="de-DE" dirty="0" smtClean="0"/>
              <a:t>Mit freundlichen Grüßen / </a:t>
            </a:r>
            <a:r>
              <a:rPr lang="de-DE" dirty="0" err="1" smtClean="0"/>
              <a:t>best</a:t>
            </a:r>
            <a:r>
              <a:rPr lang="de-DE" dirty="0" smtClean="0"/>
              <a:t> </a:t>
            </a:r>
            <a:r>
              <a:rPr lang="de-DE" dirty="0" err="1" smtClean="0"/>
              <a:t>regards</a:t>
            </a:r>
            <a:r>
              <a:rPr lang="de-DE" dirty="0" smtClean="0"/>
              <a:t/>
            </a:r>
            <a:br>
              <a:rPr lang="de-DE" dirty="0" smtClean="0"/>
            </a:br>
            <a:r>
              <a:rPr lang="de-DE" dirty="0" smtClean="0"/>
              <a:t/>
            </a:r>
            <a:br>
              <a:rPr lang="de-DE" dirty="0" smtClean="0"/>
            </a:br>
            <a:r>
              <a:rPr lang="de-DE" dirty="0" smtClean="0"/>
              <a:t>Stephan Harms</a:t>
            </a:r>
            <a:br>
              <a:rPr lang="de-DE" dirty="0" smtClean="0"/>
            </a:br>
            <a:r>
              <a:rPr lang="de-DE" dirty="0" smtClean="0"/>
              <a:t>Beschaffungskoordination &amp; Nachhaltigkeit</a:t>
            </a:r>
            <a:br>
              <a:rPr lang="de-DE" dirty="0" smtClean="0"/>
            </a:br>
            <a:r>
              <a:rPr lang="de-DE" dirty="0" smtClean="0"/>
              <a:t/>
            </a:r>
            <a:br>
              <a:rPr lang="de-DE" dirty="0" smtClean="0"/>
            </a:br>
            <a:r>
              <a:rPr lang="de-DE" dirty="0" err="1" smtClean="0"/>
              <a:t>Ernsting's</a:t>
            </a:r>
            <a:r>
              <a:rPr lang="de-DE" dirty="0" smtClean="0"/>
              <a:t> </a:t>
            </a:r>
            <a:r>
              <a:rPr lang="de-DE" dirty="0" err="1" smtClean="0"/>
              <a:t>family</a:t>
            </a:r>
            <a:r>
              <a:rPr lang="de-DE" dirty="0" smtClean="0"/>
              <a:t> GmbH &amp; Co. KG</a:t>
            </a:r>
            <a:br>
              <a:rPr lang="de-DE" dirty="0" smtClean="0"/>
            </a:br>
            <a:r>
              <a:rPr lang="de-DE" dirty="0" smtClean="0"/>
              <a:t>Hugo-</a:t>
            </a:r>
            <a:r>
              <a:rPr lang="de-DE" dirty="0" err="1" smtClean="0"/>
              <a:t>Ernsting</a:t>
            </a:r>
            <a:r>
              <a:rPr lang="de-DE" dirty="0" smtClean="0"/>
              <a:t>-Platz 1</a:t>
            </a:r>
            <a:br>
              <a:rPr lang="de-DE" dirty="0" smtClean="0"/>
            </a:br>
            <a:r>
              <a:rPr lang="de-DE" dirty="0" smtClean="0"/>
              <a:t>D-48653 Coesfeld-Lette</a:t>
            </a:r>
            <a:br>
              <a:rPr lang="de-DE" dirty="0" smtClean="0"/>
            </a:br>
            <a:r>
              <a:rPr lang="de-DE" dirty="0" smtClean="0"/>
              <a:t>Germany</a:t>
            </a:r>
            <a:br>
              <a:rPr lang="de-DE" dirty="0" smtClean="0"/>
            </a:b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Mail of Bestseller</a:t>
            </a:r>
            <a:endParaRPr lang="de-DE" dirty="0"/>
          </a:p>
        </p:txBody>
      </p:sp>
      <p:sp>
        <p:nvSpPr>
          <p:cNvPr id="3" name="Inhaltsplatzhalter 2"/>
          <p:cNvSpPr>
            <a:spLocks noGrp="1"/>
          </p:cNvSpPr>
          <p:nvPr>
            <p:ph idx="1"/>
          </p:nvPr>
        </p:nvSpPr>
        <p:spPr>
          <a:xfrm>
            <a:off x="251520" y="1196752"/>
            <a:ext cx="8435280" cy="4929411"/>
          </a:xfrm>
        </p:spPr>
        <p:txBody>
          <a:bodyPr>
            <a:normAutofit fontScale="25000" lnSpcReduction="20000"/>
          </a:bodyPr>
          <a:lstStyle/>
          <a:p>
            <a:pPr>
              <a:buNone/>
            </a:pPr>
            <a:r>
              <a:rPr lang="en-US" dirty="0" smtClean="0"/>
              <a:t>Dear Sarah,</a:t>
            </a:r>
          </a:p>
          <a:p>
            <a:pPr>
              <a:buNone/>
            </a:pPr>
            <a:r>
              <a:rPr lang="en-US" dirty="0" smtClean="0"/>
              <a:t> </a:t>
            </a:r>
          </a:p>
          <a:p>
            <a:pPr>
              <a:buNone/>
            </a:pPr>
            <a:r>
              <a:rPr lang="en-US" dirty="0" smtClean="0"/>
              <a:t>Wages and management systems are essential topics on the sustainability agenda at present. BESTSELLER does not own any factories, but we work in close cooperation with our suppliers on improving the conditions for the factory workers and ensuring that they are paid a fair and decent wage and have the ability to save up money for future investments and unforeseen expenses. However, it takes a lot of time and efforts to change the behavior and procedures in countries like Bangladesh where payments are not even digitalized. We know for a fact that in some large factories it takes approx. a week to pay the wages every month due to the manual handling.</a:t>
            </a:r>
          </a:p>
          <a:p>
            <a:pPr>
              <a:buNone/>
            </a:pPr>
            <a:r>
              <a:rPr lang="en-US" dirty="0" smtClean="0"/>
              <a:t> </a:t>
            </a:r>
          </a:p>
          <a:p>
            <a:pPr>
              <a:buNone/>
            </a:pPr>
            <a:r>
              <a:rPr lang="en-US" dirty="0" smtClean="0"/>
              <a:t>The idea of involving the factory management in the savings project is in theory good, but we must be aware that this in many cases will require more work to the management and possibly also extra fees for handling the task. Another thing is that the workers will be reluctant towards investing money as this is not habit in their countries. So for the project to succeed on this part, you’d have to spend many resources on raising their awareness and level of knowledge about the advantages of investing the money. Finally, the workers already save up a little amount of money, and in some countries they send the money to their families in the villages where they come from every month. You must be aware that in some countries the minimum wages are still quite low, so really there isn’t much to save up from.</a:t>
            </a:r>
          </a:p>
          <a:p>
            <a:pPr>
              <a:buNone/>
            </a:pPr>
            <a:r>
              <a:rPr lang="en-US" dirty="0" smtClean="0"/>
              <a:t> </a:t>
            </a:r>
          </a:p>
          <a:p>
            <a:pPr>
              <a:buNone/>
            </a:pPr>
            <a:r>
              <a:rPr lang="en-US" dirty="0" smtClean="0"/>
              <a:t>All in all I think your project is really good, and maybe it could be a possibility in some countries, but in regards to most of our suppliers (supplier countries) we’d have to wait for the digitization of wages before starting up a project like yours.</a:t>
            </a:r>
          </a:p>
          <a:p>
            <a:pPr>
              <a:buNone/>
            </a:pPr>
            <a:r>
              <a:rPr lang="en-US" dirty="0" smtClean="0"/>
              <a:t> </a:t>
            </a:r>
          </a:p>
          <a:p>
            <a:pPr>
              <a:buNone/>
            </a:pPr>
            <a:r>
              <a:rPr lang="en-US" dirty="0" smtClean="0"/>
              <a:t>I’d recommend you to talk to Business for Sustainable Business (BSR). They’re right now trying to roll out a Wage Digitization project in Bangladesh, and they can tell you more about the challenges they’re facing in the country when it comes to payment of wages and saving up money.</a:t>
            </a:r>
          </a:p>
          <a:p>
            <a:pPr>
              <a:buNone/>
            </a:pPr>
            <a:r>
              <a:rPr lang="en-US" dirty="0" smtClean="0"/>
              <a:t> </a:t>
            </a:r>
          </a:p>
          <a:p>
            <a:pPr>
              <a:buNone/>
            </a:pPr>
            <a:r>
              <a:rPr lang="en-US" dirty="0" smtClean="0"/>
              <a:t>Good luck with your project.</a:t>
            </a:r>
          </a:p>
          <a:p>
            <a:pPr>
              <a:buNone/>
            </a:pPr>
            <a:r>
              <a:rPr lang="en-US" dirty="0" smtClean="0"/>
              <a:t> </a:t>
            </a:r>
          </a:p>
          <a:p>
            <a:pPr>
              <a:buNone/>
            </a:pPr>
            <a:r>
              <a:rPr lang="en-US" dirty="0" smtClean="0"/>
              <a:t>Best regards</a:t>
            </a:r>
          </a:p>
          <a:p>
            <a:pPr>
              <a:buNone/>
            </a:pPr>
            <a:r>
              <a:rPr lang="en-US" dirty="0" smtClean="0"/>
              <a:t> </a:t>
            </a:r>
          </a:p>
          <a:p>
            <a:pPr>
              <a:buNone/>
            </a:pPr>
            <a:r>
              <a:rPr lang="en-US" b="1" cap="all" dirty="0" smtClean="0"/>
              <a:t>ANJA BREMHOLM NIELSEN</a:t>
            </a:r>
            <a:endParaRPr lang="en-US" dirty="0" smtClean="0"/>
          </a:p>
          <a:p>
            <a:pPr>
              <a:buNone/>
            </a:pPr>
            <a:r>
              <a:rPr lang="en-US" cap="all" dirty="0" smtClean="0"/>
              <a:t>CORPORATE SUSTAINABILITY   /   CSR SPECIALIST</a:t>
            </a:r>
            <a:endParaRPr lang="en-US" dirty="0" smtClean="0"/>
          </a:p>
          <a:p>
            <a:pPr>
              <a:buNone/>
            </a:pPr>
            <a:r>
              <a:rPr lang="en-US" dirty="0" smtClean="0"/>
              <a:t>P</a:t>
            </a:r>
          </a:p>
          <a:p>
            <a:pPr>
              <a:buNone/>
            </a:pPr>
            <a:r>
              <a:rPr lang="en-US" dirty="0" smtClean="0"/>
              <a:t>+4599421570</a:t>
            </a:r>
          </a:p>
          <a:p>
            <a:pPr>
              <a:buNone/>
            </a:pPr>
            <a:r>
              <a:rPr lang="en-US" dirty="0" smtClean="0"/>
              <a:t>M</a:t>
            </a:r>
          </a:p>
          <a:p>
            <a:pPr>
              <a:buNone/>
            </a:pPr>
            <a:r>
              <a:rPr lang="en-US" dirty="0" smtClean="0"/>
              <a:t>+4552151570</a:t>
            </a:r>
          </a:p>
          <a:p>
            <a:pPr>
              <a:buNone/>
            </a:pPr>
            <a:r>
              <a:rPr lang="en-US" dirty="0" smtClean="0"/>
              <a:t>E</a:t>
            </a:r>
          </a:p>
          <a:p>
            <a:pPr>
              <a:buNone/>
            </a:pPr>
            <a:r>
              <a:rPr lang="en-US" cap="all" dirty="0" smtClean="0">
                <a:hlinkClick r:id="rId3"/>
              </a:rPr>
              <a:t>ANJA.BREMHOLM@BESTSELLER.COM</a:t>
            </a:r>
            <a:endParaRPr lang="en-US" dirty="0" smtClean="0"/>
          </a:p>
          <a:p>
            <a:pPr>
              <a:buNone/>
            </a:pPr>
            <a:r>
              <a:rPr lang="en-US" dirty="0" smtClean="0"/>
              <a:t>W</a:t>
            </a:r>
          </a:p>
          <a:p>
            <a:pPr>
              <a:buNone/>
            </a:pPr>
            <a:r>
              <a:rPr lang="en-US" dirty="0" smtClean="0">
                <a:hlinkClick r:id="rId4"/>
              </a:rPr>
              <a:t>BESTSELLER.COM</a:t>
            </a:r>
            <a:endParaRPr lang="en-US" dirty="0" smtClean="0"/>
          </a:p>
          <a:p>
            <a:pPr>
              <a:buNone/>
            </a:pPr>
            <a:r>
              <a:rPr lang="en-US" dirty="0" smtClean="0"/>
              <a:t>BESTSELLER A/S</a:t>
            </a:r>
          </a:p>
          <a:p>
            <a:pPr>
              <a:buNone/>
            </a:pPr>
            <a:r>
              <a:rPr lang="en-US" dirty="0" smtClean="0"/>
              <a:t>INGE LEHMANNS GADE 2, 8000 AARHUS C</a:t>
            </a:r>
          </a:p>
          <a:p>
            <a:pPr>
              <a:buNone/>
            </a:pPr>
            <a:r>
              <a:rPr lang="en-US" dirty="0" smtClean="0"/>
              <a:t>DENMARK</a:t>
            </a:r>
          </a:p>
          <a:p>
            <a:pPr>
              <a:buNone/>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ana-Plaza1.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31525" t="5370" r="7273" b="5370"/>
          <a:stretch/>
        </p:blipFill>
        <p:spPr>
          <a:xfrm>
            <a:off x="395536" y="1916832"/>
            <a:ext cx="4320480" cy="3882346"/>
          </a:xfrm>
        </p:spPr>
      </p:pic>
      <p:sp>
        <p:nvSpPr>
          <p:cNvPr id="6" name="ZoneTexte 5"/>
          <p:cNvSpPr txBox="1"/>
          <p:nvPr/>
        </p:nvSpPr>
        <p:spPr>
          <a:xfrm>
            <a:off x="4932040" y="2996952"/>
            <a:ext cx="3960440" cy="2123658"/>
          </a:xfrm>
          <a:prstGeom prst="rect">
            <a:avLst/>
          </a:prstGeom>
          <a:noFill/>
        </p:spPr>
        <p:txBody>
          <a:bodyPr wrap="square" rtlCol="0">
            <a:spAutoFit/>
          </a:bodyPr>
          <a:lstStyle/>
          <a:p>
            <a:r>
              <a:rPr lang="en-US" sz="2200" dirty="0" smtClean="0">
                <a:latin typeface="Arial" pitchFamily="34" charset="0"/>
                <a:cs typeface="Arial" pitchFamily="34" charset="0"/>
              </a:rPr>
              <a:t>1135 </a:t>
            </a:r>
            <a:r>
              <a:rPr lang="en-US" sz="2200" dirty="0">
                <a:latin typeface="Arial" pitchFamily="34" charset="0"/>
                <a:cs typeface="Arial" pitchFamily="34" charset="0"/>
              </a:rPr>
              <a:t>workers </a:t>
            </a:r>
            <a:r>
              <a:rPr lang="en-US" sz="2200" dirty="0" smtClean="0">
                <a:latin typeface="Arial" pitchFamily="34" charset="0"/>
                <a:cs typeface="Arial" pitchFamily="34" charset="0"/>
              </a:rPr>
              <a:t>died, </a:t>
            </a:r>
          </a:p>
          <a:p>
            <a:r>
              <a:rPr lang="en-US" sz="2200" dirty="0" smtClean="0">
                <a:latin typeface="Arial" pitchFamily="34" charset="0"/>
                <a:cs typeface="Arial" pitchFamily="34" charset="0"/>
              </a:rPr>
              <a:t>3000 </a:t>
            </a:r>
            <a:r>
              <a:rPr lang="en-US" sz="2200" dirty="0">
                <a:latin typeface="Arial" pitchFamily="34" charset="0"/>
                <a:cs typeface="Arial" pitchFamily="34" charset="0"/>
              </a:rPr>
              <a:t>others were injured</a:t>
            </a:r>
            <a:r>
              <a:rPr lang="fr-FR" sz="2200" dirty="0">
                <a:latin typeface="Arial" pitchFamily="34" charset="0"/>
                <a:cs typeface="Arial" pitchFamily="34" charset="0"/>
              </a:rPr>
              <a:t> </a:t>
            </a:r>
            <a:endParaRPr lang="fr-FR" sz="2200" dirty="0" smtClean="0">
              <a:latin typeface="Arial" pitchFamily="34" charset="0"/>
              <a:cs typeface="Arial" pitchFamily="34" charset="0"/>
            </a:endParaRPr>
          </a:p>
          <a:p>
            <a:endParaRPr lang="fr-FR" sz="2200" dirty="0">
              <a:latin typeface="Arial" pitchFamily="34" charset="0"/>
              <a:cs typeface="Arial" pitchFamily="34" charset="0"/>
            </a:endParaRPr>
          </a:p>
          <a:p>
            <a:r>
              <a:rPr lang="fr-FR" sz="2200" dirty="0" err="1" smtClean="0">
                <a:latin typeface="Arial" pitchFamily="34" charset="0"/>
                <a:cs typeface="Arial" pitchFamily="34" charset="0"/>
              </a:rPr>
              <a:t>Other</a:t>
            </a:r>
            <a:r>
              <a:rPr lang="fr-FR" sz="2200" dirty="0" smtClean="0">
                <a:latin typeface="Arial" pitchFamily="34" charset="0"/>
                <a:cs typeface="Arial" pitchFamily="34" charset="0"/>
              </a:rPr>
              <a:t> accidents : </a:t>
            </a:r>
          </a:p>
          <a:p>
            <a:r>
              <a:rPr lang="en-US" sz="2200" dirty="0" smtClean="0">
                <a:latin typeface="Arial" pitchFamily="34" charset="0"/>
                <a:cs typeface="Arial" pitchFamily="34" charset="0"/>
              </a:rPr>
              <a:t>Tazreen Fashions, Spectrum </a:t>
            </a:r>
            <a:r>
              <a:rPr lang="en-US" sz="2200" dirty="0" err="1" smtClean="0">
                <a:latin typeface="Arial" pitchFamily="34" charset="0"/>
                <a:cs typeface="Arial" pitchFamily="34" charset="0"/>
              </a:rPr>
              <a:t>Garmen</a:t>
            </a:r>
            <a:r>
              <a:rPr lang="en-US" sz="2200" dirty="0" smtClean="0">
                <a:latin typeface="Arial" pitchFamily="34" charset="0"/>
                <a:cs typeface="Arial" pitchFamily="34" charset="0"/>
              </a:rPr>
              <a:t>…</a:t>
            </a:r>
            <a:r>
              <a:rPr lang="fr-FR" sz="2200" dirty="0" smtClean="0">
                <a:latin typeface="Arial" pitchFamily="34" charset="0"/>
                <a:cs typeface="Arial" pitchFamily="34" charset="0"/>
              </a:rPr>
              <a:t> </a:t>
            </a:r>
            <a:endParaRPr lang="fr-FR" sz="2200" dirty="0">
              <a:latin typeface="Arial" pitchFamily="34" charset="0"/>
              <a:cs typeface="Arial" pitchFamily="34" charset="0"/>
            </a:endParaRPr>
          </a:p>
        </p:txBody>
      </p:sp>
      <p:sp>
        <p:nvSpPr>
          <p:cNvPr id="7" name="ZoneTexte 6"/>
          <p:cNvSpPr txBox="1"/>
          <p:nvPr/>
        </p:nvSpPr>
        <p:spPr>
          <a:xfrm>
            <a:off x="4932040" y="1916832"/>
            <a:ext cx="4104456" cy="1169551"/>
          </a:xfrm>
          <a:prstGeom prst="rect">
            <a:avLst/>
          </a:prstGeom>
          <a:noFill/>
        </p:spPr>
        <p:txBody>
          <a:bodyPr wrap="square" rtlCol="0">
            <a:spAutoFit/>
          </a:bodyPr>
          <a:lstStyle/>
          <a:p>
            <a:r>
              <a:rPr lang="en-US" sz="2200" dirty="0">
                <a:latin typeface="Arial" pitchFamily="34" charset="0"/>
                <a:cs typeface="Arial" pitchFamily="34" charset="0"/>
              </a:rPr>
              <a:t>April 24, </a:t>
            </a:r>
            <a:r>
              <a:rPr lang="en-US" sz="2200" dirty="0" smtClean="0">
                <a:latin typeface="Arial" pitchFamily="34" charset="0"/>
                <a:cs typeface="Arial" pitchFamily="34" charset="0"/>
              </a:rPr>
              <a:t>2013:</a:t>
            </a:r>
          </a:p>
          <a:p>
            <a:r>
              <a:rPr lang="en-US" sz="2200" dirty="0" smtClean="0">
                <a:latin typeface="Arial" pitchFamily="34" charset="0"/>
                <a:cs typeface="Arial" pitchFamily="34" charset="0"/>
              </a:rPr>
              <a:t>collapse </a:t>
            </a:r>
            <a:r>
              <a:rPr lang="en-US" sz="2200" dirty="0">
                <a:latin typeface="Arial" pitchFamily="34" charset="0"/>
                <a:cs typeface="Arial" pitchFamily="34" charset="0"/>
              </a:rPr>
              <a:t>of Rana Plaza building</a:t>
            </a:r>
          </a:p>
          <a:p>
            <a:endParaRPr lang="fr-FR" sz="2400" dirty="0"/>
          </a:p>
        </p:txBody>
      </p:sp>
      <p:sp>
        <p:nvSpPr>
          <p:cNvPr id="8" name="ZoneTexte 7"/>
          <p:cNvSpPr txBox="1"/>
          <p:nvPr/>
        </p:nvSpPr>
        <p:spPr>
          <a:xfrm>
            <a:off x="0" y="404664"/>
            <a:ext cx="9144000" cy="646331"/>
          </a:xfrm>
          <a:prstGeom prst="rect">
            <a:avLst/>
          </a:prstGeom>
          <a:noFill/>
        </p:spPr>
        <p:txBody>
          <a:bodyPr wrap="square" rtlCol="0">
            <a:spAutoFit/>
          </a:bodyPr>
          <a:lstStyle/>
          <a:p>
            <a:pPr algn="ctr"/>
            <a:r>
              <a:rPr lang="fr-FR" sz="3600" b="1" dirty="0" err="1" smtClean="0">
                <a:solidFill>
                  <a:schemeClr val="bg1"/>
                </a:solidFill>
              </a:rPr>
              <a:t>Working</a:t>
            </a:r>
            <a:r>
              <a:rPr lang="fr-FR" sz="3600" b="1" dirty="0" smtClean="0">
                <a:solidFill>
                  <a:schemeClr val="bg1"/>
                </a:solidFill>
              </a:rPr>
              <a:t> conditions and </a:t>
            </a:r>
            <a:r>
              <a:rPr lang="fr-FR" sz="3600" b="1" dirty="0" err="1" smtClean="0">
                <a:solidFill>
                  <a:schemeClr val="bg1"/>
                </a:solidFill>
              </a:rPr>
              <a:t>wages</a:t>
            </a:r>
            <a:endParaRPr lang="fr-FR" sz="3600" b="1" dirty="0">
              <a:solidFill>
                <a:schemeClr val="bg1"/>
              </a:solidFill>
            </a:endParaRPr>
          </a:p>
        </p:txBody>
      </p:sp>
      <p:pic>
        <p:nvPicPr>
          <p:cNvPr id="9" name="Picture 2" descr="http://mamiverse.com/wp-content/uploads/2014/11/Save-Yourself-13-Odd-Ways-to-Trick-Yourself-into-Saving-Money-MainPhoto.jpg"/>
          <p:cNvPicPr>
            <a:picLocks noChangeAspect="1" noChangeArrowheads="1"/>
          </p:cNvPicPr>
          <p:nvPr/>
        </p:nvPicPr>
        <p:blipFill>
          <a:blip r:embed="rId4" cstate="print"/>
          <a:srcRect l="4717" t="14286" r="65039"/>
          <a:stretch>
            <a:fillRect/>
          </a:stretch>
        </p:blipFill>
        <p:spPr bwMode="auto">
          <a:xfrm>
            <a:off x="755576" y="260648"/>
            <a:ext cx="461698" cy="864096"/>
          </a:xfrm>
          <a:prstGeom prst="rect">
            <a:avLst/>
          </a:prstGeom>
          <a:noFill/>
        </p:spPr>
      </p:pic>
    </p:spTree>
    <p:extLst>
      <p:ext uri="{BB962C8B-B14F-4D97-AF65-F5344CB8AC3E}">
        <p14:creationId xmlns:p14="http://schemas.microsoft.com/office/powerpoint/2010/main" xmlns="" val="103621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anaplaza3-629x420.jpg"/>
          <p:cNvPicPr>
            <a:picLocks noChangeAspect="1"/>
          </p:cNvPicPr>
          <p:nvPr/>
        </p:nvPicPr>
        <p:blipFill rotWithShape="1">
          <a:blip r:embed="rId2" cstate="print">
            <a:extLst>
              <a:ext uri="{28A0092B-C50C-407E-A947-70E740481C1C}">
                <a14:useLocalDpi xmlns:a14="http://schemas.microsoft.com/office/drawing/2010/main" xmlns="" val="0"/>
              </a:ext>
            </a:extLst>
          </a:blip>
          <a:srcRect l="17289" t="13662" r="2624" b="26916"/>
          <a:stretch/>
        </p:blipFill>
        <p:spPr>
          <a:xfrm>
            <a:off x="395536" y="1556792"/>
            <a:ext cx="2736304" cy="1328321"/>
          </a:xfrm>
          <a:prstGeom prst="rect">
            <a:avLst/>
          </a:prstGeom>
          <a:noFill/>
          <a:ln>
            <a:noFill/>
          </a:ln>
        </p:spPr>
      </p:pic>
      <p:pic>
        <p:nvPicPr>
          <p:cNvPr id="6" name="Image 5" descr="Unknown.jpeg"/>
          <p:cNvPicPr>
            <a:picLocks noChangeAspect="1"/>
          </p:cNvPicPr>
          <p:nvPr/>
        </p:nvPicPr>
        <p:blipFill rotWithShape="1">
          <a:blip r:embed="rId3" cstate="print">
            <a:extLst>
              <a:ext uri="{28A0092B-C50C-407E-A947-70E740481C1C}">
                <a14:useLocalDpi xmlns:a14="http://schemas.microsoft.com/office/drawing/2010/main" xmlns="" val="0"/>
              </a:ext>
            </a:extLst>
          </a:blip>
          <a:srcRect l="16071" t="-749" r="10128" b="5367"/>
          <a:stretch/>
        </p:blipFill>
        <p:spPr>
          <a:xfrm>
            <a:off x="611560" y="3068960"/>
            <a:ext cx="2394730" cy="1656184"/>
          </a:xfrm>
          <a:prstGeom prst="rect">
            <a:avLst/>
          </a:prstGeom>
        </p:spPr>
      </p:pic>
      <p:pic>
        <p:nvPicPr>
          <p:cNvPr id="8" name="Image 7" descr="images.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544" y="5085184"/>
            <a:ext cx="2664296" cy="1496996"/>
          </a:xfrm>
          <a:prstGeom prst="rect">
            <a:avLst/>
          </a:prstGeom>
        </p:spPr>
      </p:pic>
      <p:sp>
        <p:nvSpPr>
          <p:cNvPr id="9" name="ZoneTexte 8"/>
          <p:cNvSpPr txBox="1"/>
          <p:nvPr/>
        </p:nvSpPr>
        <p:spPr>
          <a:xfrm>
            <a:off x="3347864" y="1656576"/>
            <a:ext cx="5688632" cy="4862870"/>
          </a:xfrm>
          <a:prstGeom prst="rect">
            <a:avLst/>
          </a:prstGeom>
          <a:noFill/>
        </p:spPr>
        <p:txBody>
          <a:bodyPr wrap="square" rtlCol="0">
            <a:spAutoFit/>
          </a:bodyPr>
          <a:lstStyle/>
          <a:p>
            <a:pPr marL="342900" indent="-342900">
              <a:buFont typeface="Wingdings" pitchFamily="2" charset="2"/>
              <a:buChar char="§"/>
            </a:pPr>
            <a:r>
              <a:rPr lang="fr-FR" sz="2200" dirty="0" err="1">
                <a:latin typeface="Arial" pitchFamily="34" charset="0"/>
                <a:cs typeface="Arial" pitchFamily="34" charset="0"/>
              </a:rPr>
              <a:t>W</a:t>
            </a:r>
            <a:r>
              <a:rPr lang="fr-FR" sz="2200" dirty="0" err="1" smtClean="0">
                <a:latin typeface="Arial" pitchFamily="34" charset="0"/>
                <a:cs typeface="Arial" pitchFamily="34" charset="0"/>
              </a:rPr>
              <a:t>orking</a:t>
            </a:r>
            <a:r>
              <a:rPr lang="fr-FR" sz="2200" dirty="0" smtClean="0">
                <a:latin typeface="Arial" pitchFamily="34" charset="0"/>
                <a:cs typeface="Arial" pitchFamily="34" charset="0"/>
              </a:rPr>
              <a:t> conditions </a:t>
            </a:r>
            <a:r>
              <a:rPr lang="fr-FR" sz="2200" dirty="0" err="1" smtClean="0">
                <a:latin typeface="Arial" pitchFamily="34" charset="0"/>
                <a:cs typeface="Arial" pitchFamily="34" charset="0"/>
              </a:rPr>
              <a:t>don’t</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respond</a:t>
            </a:r>
            <a:r>
              <a:rPr lang="fr-FR" sz="2200" dirty="0" smtClean="0">
                <a:latin typeface="Arial" pitchFamily="34" charset="0"/>
                <a:cs typeface="Arial" pitchFamily="34" charset="0"/>
              </a:rPr>
              <a:t> to international standards</a:t>
            </a:r>
          </a:p>
          <a:p>
            <a:pPr marL="342900" indent="-342900">
              <a:buFont typeface="Wingdings" pitchFamily="2" charset="2"/>
              <a:buChar char="§"/>
            </a:pPr>
            <a:endParaRPr lang="fr-FR" sz="2200" dirty="0" smtClean="0">
              <a:latin typeface="Arial" pitchFamily="34" charset="0"/>
              <a:cs typeface="Arial" pitchFamily="34" charset="0"/>
            </a:endParaRPr>
          </a:p>
          <a:p>
            <a:pPr marL="342900" indent="-342900">
              <a:buFont typeface="Wingdings" pitchFamily="2" charset="2"/>
              <a:buChar char="§"/>
            </a:pPr>
            <a:endParaRPr lang="fr-FR" sz="2200" dirty="0" smtClean="0">
              <a:latin typeface="Arial" pitchFamily="34" charset="0"/>
              <a:cs typeface="Arial" pitchFamily="34" charset="0"/>
            </a:endParaRPr>
          </a:p>
          <a:p>
            <a:pPr marL="342900" indent="-342900">
              <a:buFont typeface="Wingdings" pitchFamily="2" charset="2"/>
              <a:buChar char="§"/>
            </a:pPr>
            <a:endParaRPr lang="fr-FR" sz="2200" dirty="0" smtClean="0">
              <a:latin typeface="Arial" pitchFamily="34" charset="0"/>
              <a:cs typeface="Arial" pitchFamily="34" charset="0"/>
            </a:endParaRPr>
          </a:p>
          <a:p>
            <a:pPr marL="342900" indent="-342900">
              <a:buFont typeface="Wingdings" pitchFamily="2" charset="2"/>
              <a:buChar char="§"/>
            </a:pPr>
            <a:r>
              <a:rPr lang="fr-FR" sz="2200" dirty="0" err="1" smtClean="0">
                <a:latin typeface="Arial" pitchFamily="34" charset="0"/>
                <a:cs typeface="Arial" pitchFamily="34" charset="0"/>
              </a:rPr>
              <a:t>Low</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wages</a:t>
            </a:r>
            <a:r>
              <a:rPr lang="fr-FR" sz="2200" dirty="0" smtClean="0">
                <a:latin typeface="Arial" pitchFamily="34" charset="0"/>
                <a:cs typeface="Arial" pitchFamily="34" charset="0"/>
              </a:rPr>
              <a:t> : </a:t>
            </a:r>
          </a:p>
          <a:p>
            <a:r>
              <a:rPr lang="fr-FR" sz="2200" dirty="0" smtClean="0">
                <a:latin typeface="Arial" pitchFamily="34" charset="0"/>
                <a:cs typeface="Arial" pitchFamily="34" charset="0"/>
              </a:rPr>
              <a:t>     </a:t>
            </a:r>
            <a:r>
              <a:rPr lang="fr-FR" sz="2200" dirty="0" err="1" smtClean="0">
                <a:latin typeface="Arial" pitchFamily="34" charset="0"/>
                <a:cs typeface="Arial" pitchFamily="34" charset="0"/>
              </a:rPr>
              <a:t>between</a:t>
            </a:r>
            <a:r>
              <a:rPr lang="fr-FR" sz="2200" dirty="0" smtClean="0">
                <a:latin typeface="Arial" pitchFamily="34" charset="0"/>
                <a:cs typeface="Arial" pitchFamily="34" charset="0"/>
              </a:rPr>
              <a:t> $70 and $100/</a:t>
            </a:r>
            <a:r>
              <a:rPr lang="fr-FR" sz="2200" dirty="0" err="1" smtClean="0">
                <a:latin typeface="Arial" pitchFamily="34" charset="0"/>
                <a:cs typeface="Arial" pitchFamily="34" charset="0"/>
              </a:rPr>
              <a:t>month</a:t>
            </a:r>
            <a:endParaRPr lang="fr-FR" sz="2200" dirty="0" smtClean="0">
              <a:latin typeface="Arial" pitchFamily="34" charset="0"/>
              <a:cs typeface="Arial" pitchFamily="34" charset="0"/>
            </a:endParaRPr>
          </a:p>
          <a:p>
            <a:endParaRPr lang="fr-FR" sz="2200" dirty="0" smtClean="0">
              <a:latin typeface="Arial" pitchFamily="34" charset="0"/>
              <a:cs typeface="Arial" pitchFamily="34" charset="0"/>
            </a:endParaRPr>
          </a:p>
          <a:p>
            <a:endParaRPr lang="fr-FR" sz="2200" dirty="0" smtClean="0">
              <a:latin typeface="Arial" pitchFamily="34" charset="0"/>
              <a:cs typeface="Arial" pitchFamily="34" charset="0"/>
            </a:endParaRPr>
          </a:p>
          <a:p>
            <a:endParaRPr lang="fr-FR" sz="2200" dirty="0" smtClean="0">
              <a:latin typeface="Arial" pitchFamily="34" charset="0"/>
              <a:cs typeface="Arial" pitchFamily="34" charset="0"/>
            </a:endParaRPr>
          </a:p>
          <a:p>
            <a:pPr>
              <a:buFont typeface="Wingdings" pitchFamily="2" charset="2"/>
              <a:buChar char="§"/>
            </a:pPr>
            <a:r>
              <a:rPr lang="fr-FR" sz="2200" dirty="0" smtClean="0">
                <a:latin typeface="Arial" pitchFamily="34" charset="0"/>
                <a:cs typeface="Arial" pitchFamily="34" charset="0"/>
              </a:rPr>
              <a:t> Incidents (</a:t>
            </a:r>
            <a:r>
              <a:rPr lang="fr-FR" sz="2200" dirty="0" err="1" smtClean="0">
                <a:latin typeface="Arial" pitchFamily="34" charset="0"/>
                <a:cs typeface="Arial" pitchFamily="34" charset="0"/>
              </a:rPr>
              <a:t>Rana</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Plaza</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raise</a:t>
            </a:r>
            <a:r>
              <a:rPr lang="fr-FR" sz="2200" dirty="0" smtClean="0">
                <a:latin typeface="Arial" pitchFamily="34" charset="0"/>
                <a:cs typeface="Arial" pitchFamily="34" charset="0"/>
              </a:rPr>
              <a:t> questions </a:t>
            </a:r>
          </a:p>
          <a:p>
            <a:r>
              <a:rPr lang="fr-FR" sz="2200" dirty="0" smtClean="0">
                <a:latin typeface="Arial" pitchFamily="34" charset="0"/>
                <a:cs typeface="Arial" pitchFamily="34" charset="0"/>
              </a:rPr>
              <a:t>  for </a:t>
            </a:r>
            <a:r>
              <a:rPr lang="fr-FR" sz="2200" dirty="0" err="1" smtClean="0">
                <a:latin typeface="Arial" pitchFamily="34" charset="0"/>
                <a:cs typeface="Arial" pitchFamily="34" charset="0"/>
              </a:rPr>
              <a:t>firms</a:t>
            </a:r>
            <a:r>
              <a:rPr lang="fr-FR" sz="2200" dirty="0" smtClean="0">
                <a:latin typeface="Arial" pitchFamily="34" charset="0"/>
                <a:cs typeface="Arial" pitchFamily="34" charset="0"/>
              </a:rPr>
              <a:t>, International </a:t>
            </a:r>
            <a:r>
              <a:rPr lang="fr-FR" sz="2200" dirty="0" err="1" smtClean="0">
                <a:latin typeface="Arial" pitchFamily="34" charset="0"/>
                <a:cs typeface="Arial" pitchFamily="34" charset="0"/>
              </a:rPr>
              <a:t>organizations</a:t>
            </a:r>
            <a:r>
              <a:rPr lang="fr-FR" sz="2200" dirty="0" smtClean="0">
                <a:latin typeface="Arial" pitchFamily="34" charset="0"/>
                <a:cs typeface="Arial" pitchFamily="34" charset="0"/>
              </a:rPr>
              <a:t>, and </a:t>
            </a:r>
          </a:p>
          <a:p>
            <a:r>
              <a:rPr lang="fr-FR" sz="2200" dirty="0" smtClean="0">
                <a:latin typeface="Arial" pitchFamily="34" charset="0"/>
                <a:cs typeface="Arial" pitchFamily="34" charset="0"/>
              </a:rPr>
              <a:t>  western </a:t>
            </a:r>
            <a:r>
              <a:rPr lang="fr-FR" sz="2200" dirty="0" err="1" smtClean="0">
                <a:latin typeface="Arial" pitchFamily="34" charset="0"/>
                <a:cs typeface="Arial" pitchFamily="34" charset="0"/>
              </a:rPr>
              <a:t>consumers</a:t>
            </a:r>
            <a:r>
              <a:rPr lang="fr-FR" sz="2200" dirty="0" smtClean="0">
                <a:latin typeface="Arial" pitchFamily="34" charset="0"/>
                <a:cs typeface="Arial" pitchFamily="34" charset="0"/>
              </a:rPr>
              <a:t> </a:t>
            </a:r>
            <a:r>
              <a:rPr lang="fr-FR" sz="2200" dirty="0" err="1" smtClean="0">
                <a:latin typeface="Arial" pitchFamily="34" charset="0"/>
                <a:cs typeface="Arial" pitchFamily="34" charset="0"/>
              </a:rPr>
              <a:t>awareness</a:t>
            </a:r>
            <a:endParaRPr lang="fr-FR" sz="2200" dirty="0" smtClean="0">
              <a:latin typeface="Arial" pitchFamily="34" charset="0"/>
              <a:cs typeface="Arial" pitchFamily="34" charset="0"/>
            </a:endParaRPr>
          </a:p>
          <a:p>
            <a:r>
              <a:rPr lang="fr-FR" sz="2400" dirty="0" smtClean="0">
                <a:solidFill>
                  <a:srgbClr val="000090"/>
                </a:solidFill>
              </a:rPr>
              <a:t> </a:t>
            </a:r>
            <a:endParaRPr lang="fr-FR" sz="2400" dirty="0">
              <a:solidFill>
                <a:srgbClr val="000090"/>
              </a:solidFill>
            </a:endParaRPr>
          </a:p>
        </p:txBody>
      </p:sp>
    </p:spTree>
    <p:extLst>
      <p:ext uri="{BB962C8B-B14F-4D97-AF65-F5344CB8AC3E}">
        <p14:creationId xmlns:p14="http://schemas.microsoft.com/office/powerpoint/2010/main" xmlns="" val="200602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252728"/>
          </a:xfrm>
        </p:spPr>
        <p:txBody>
          <a:bodyPr/>
          <a:lstStyle/>
          <a:p>
            <a:pPr algn="ctr"/>
            <a:r>
              <a:rPr lang="fr-FR" sz="3600" dirty="0" smtClean="0">
                <a:solidFill>
                  <a:schemeClr val="bg1"/>
                </a:solidFill>
              </a:rPr>
              <a:t>Trend of </a:t>
            </a:r>
            <a:r>
              <a:rPr lang="fr-FR" sz="3600" dirty="0" err="1" smtClean="0">
                <a:solidFill>
                  <a:schemeClr val="bg1"/>
                </a:solidFill>
              </a:rPr>
              <a:t>savings</a:t>
            </a:r>
            <a:r>
              <a:rPr lang="fr-FR" sz="3600" dirty="0" smtClean="0">
                <a:solidFill>
                  <a:schemeClr val="bg1"/>
                </a:solidFill>
              </a:rPr>
              <a:t> in Bangladesh</a:t>
            </a:r>
            <a:endParaRPr lang="fr-FR" sz="3600" dirty="0">
              <a:solidFill>
                <a:schemeClr val="bg1"/>
              </a:solidFill>
            </a:endParaRPr>
          </a:p>
        </p:txBody>
      </p:sp>
      <p:pic>
        <p:nvPicPr>
          <p:cNvPr id="4" name="Espace réservé du contenu 3" descr="Capture d’écran 2016-05-30 à 15.05.17.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279" b="-11279"/>
          <a:stretch>
            <a:fillRect/>
          </a:stretch>
        </p:blipFill>
        <p:spPr>
          <a:xfrm>
            <a:off x="184987" y="1196752"/>
            <a:ext cx="8959013" cy="4927112"/>
          </a:xfrm>
        </p:spPr>
      </p:pic>
      <p:pic>
        <p:nvPicPr>
          <p:cNvPr id="5" name="Picture 2" descr="http://mamiverse.com/wp-content/uploads/2014/11/Save-Yourself-13-Odd-Ways-to-Trick-Yourself-into-Saving-Money-MainPhoto.jpg"/>
          <p:cNvPicPr>
            <a:picLocks noChangeAspect="1" noChangeArrowheads="1"/>
          </p:cNvPicPr>
          <p:nvPr/>
        </p:nvPicPr>
        <p:blipFill>
          <a:blip r:embed="rId3" cstate="print"/>
          <a:srcRect l="4365" t="19830" r="38889"/>
          <a:stretch>
            <a:fillRect/>
          </a:stretch>
        </p:blipFill>
        <p:spPr bwMode="auto">
          <a:xfrm>
            <a:off x="467544" y="188640"/>
            <a:ext cx="936104" cy="873359"/>
          </a:xfrm>
          <a:prstGeom prst="rect">
            <a:avLst/>
          </a:prstGeom>
          <a:noFill/>
        </p:spPr>
      </p:pic>
    </p:spTree>
    <p:extLst>
      <p:ext uri="{BB962C8B-B14F-4D97-AF65-F5344CB8AC3E}">
        <p14:creationId xmlns:p14="http://schemas.microsoft.com/office/powerpoint/2010/main" xmlns="" val="3074230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252728"/>
          </a:xfrm>
        </p:spPr>
        <p:txBody>
          <a:bodyPr>
            <a:normAutofit/>
          </a:bodyPr>
          <a:lstStyle/>
          <a:p>
            <a:pPr algn="ctr"/>
            <a:r>
              <a:rPr lang="fr-FR" sz="3600" dirty="0" smtClean="0">
                <a:solidFill>
                  <a:schemeClr val="bg1"/>
                </a:solidFill>
              </a:rPr>
              <a:t>Trend of </a:t>
            </a:r>
            <a:r>
              <a:rPr lang="fr-FR" sz="3600" dirty="0" err="1" smtClean="0">
                <a:solidFill>
                  <a:schemeClr val="bg1"/>
                </a:solidFill>
              </a:rPr>
              <a:t>savings</a:t>
            </a:r>
            <a:r>
              <a:rPr lang="fr-FR" sz="3600" dirty="0" smtClean="0">
                <a:solidFill>
                  <a:schemeClr val="bg1"/>
                </a:solidFill>
              </a:rPr>
              <a:t> in Bangladesh</a:t>
            </a:r>
            <a:endParaRPr lang="fr-FR" sz="3600" dirty="0">
              <a:solidFill>
                <a:schemeClr val="bg1"/>
              </a:solidFill>
            </a:endParaRPr>
          </a:p>
        </p:txBody>
      </p:sp>
      <p:pic>
        <p:nvPicPr>
          <p:cNvPr id="4" name="Espace réservé du contenu 3" descr="Capture d’écran 2016-06-22 à 15.37.30.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0207" b="-10207"/>
          <a:stretch>
            <a:fillRect/>
          </a:stretch>
        </p:blipFill>
        <p:spPr>
          <a:xfrm>
            <a:off x="0" y="1268760"/>
            <a:ext cx="8907008" cy="4898511"/>
          </a:xfrm>
        </p:spPr>
      </p:pic>
      <p:pic>
        <p:nvPicPr>
          <p:cNvPr id="5" name="Picture 2" descr="http://mamiverse.com/wp-content/uploads/2014/11/Save-Yourself-13-Odd-Ways-to-Trick-Yourself-into-Saving-Money-MainPhoto.jpg"/>
          <p:cNvPicPr>
            <a:picLocks noChangeAspect="1" noChangeArrowheads="1"/>
          </p:cNvPicPr>
          <p:nvPr/>
        </p:nvPicPr>
        <p:blipFill>
          <a:blip r:embed="rId4" cstate="print"/>
          <a:srcRect l="4365" t="19830" r="38889"/>
          <a:stretch>
            <a:fillRect/>
          </a:stretch>
        </p:blipFill>
        <p:spPr bwMode="auto">
          <a:xfrm>
            <a:off x="467544" y="188640"/>
            <a:ext cx="936104" cy="873359"/>
          </a:xfrm>
          <a:prstGeom prst="rect">
            <a:avLst/>
          </a:prstGeom>
          <a:noFill/>
        </p:spPr>
      </p:pic>
    </p:spTree>
    <p:extLst>
      <p:ext uri="{BB962C8B-B14F-4D97-AF65-F5344CB8AC3E}">
        <p14:creationId xmlns:p14="http://schemas.microsoft.com/office/powerpoint/2010/main" xmlns="" val="3253761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a:bodyPr>
          <a:lstStyle/>
          <a:p>
            <a:pPr algn="ctr"/>
            <a:r>
              <a:rPr lang="de-DE" sz="3600" dirty="0" err="1" smtClean="0">
                <a:solidFill>
                  <a:schemeClr val="bg1"/>
                </a:solidFill>
              </a:rPr>
              <a:t>Supply</a:t>
            </a:r>
            <a:r>
              <a:rPr lang="de-DE" sz="3600" dirty="0" smtClean="0">
                <a:solidFill>
                  <a:schemeClr val="bg1"/>
                </a:solidFill>
              </a:rPr>
              <a:t> of </a:t>
            </a:r>
            <a:r>
              <a:rPr lang="de-DE" sz="3600" dirty="0" err="1" smtClean="0">
                <a:solidFill>
                  <a:schemeClr val="bg1"/>
                </a:solidFill>
              </a:rPr>
              <a:t>saving</a:t>
            </a:r>
            <a:r>
              <a:rPr lang="de-DE" sz="3600" dirty="0" smtClean="0">
                <a:solidFill>
                  <a:schemeClr val="bg1"/>
                </a:solidFill>
              </a:rPr>
              <a:t> </a:t>
            </a:r>
            <a:r>
              <a:rPr lang="de-DE" sz="3600" dirty="0" err="1" smtClean="0">
                <a:solidFill>
                  <a:schemeClr val="bg1"/>
                </a:solidFill>
              </a:rPr>
              <a:t>products</a:t>
            </a:r>
            <a:endParaRPr lang="de-DE" sz="3600" dirty="0">
              <a:solidFill>
                <a:schemeClr val="bg1"/>
              </a:solidFill>
            </a:endParaRPr>
          </a:p>
        </p:txBody>
      </p:sp>
      <p:sp>
        <p:nvSpPr>
          <p:cNvPr id="4" name="Textfeld 3"/>
          <p:cNvSpPr txBox="1"/>
          <p:nvPr/>
        </p:nvSpPr>
        <p:spPr>
          <a:xfrm>
            <a:off x="323528" y="5517232"/>
            <a:ext cx="8496944" cy="892552"/>
          </a:xfrm>
          <a:prstGeom prst="rect">
            <a:avLst/>
          </a:prstGeom>
          <a:noFill/>
        </p:spPr>
        <p:txBody>
          <a:bodyPr wrap="square" rtlCol="0">
            <a:spAutoFit/>
          </a:bodyPr>
          <a:lstStyle/>
          <a:p>
            <a:pPr marL="514350" indent="-514350">
              <a:buFont typeface="Arial" pitchFamily="34" charset="0"/>
              <a:buChar char="→"/>
            </a:pPr>
            <a:r>
              <a:rPr lang="de-DE" sz="2600" dirty="0" err="1" smtClean="0">
                <a:latin typeface="Arial" pitchFamily="34" charset="0"/>
                <a:cs typeface="Arial" pitchFamily="34" charset="0"/>
              </a:rPr>
              <a:t>There</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is</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no</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efficient</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saving</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product</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for</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the</a:t>
            </a:r>
            <a:r>
              <a:rPr lang="de-DE" sz="2600" dirty="0" smtClean="0">
                <a:latin typeface="Arial" pitchFamily="34" charset="0"/>
                <a:cs typeface="Arial" pitchFamily="34" charset="0"/>
              </a:rPr>
              <a:t> </a:t>
            </a:r>
            <a:r>
              <a:rPr lang="de-DE" sz="2600" dirty="0" err="1" smtClean="0">
                <a:latin typeface="Arial" pitchFamily="34" charset="0"/>
                <a:cs typeface="Arial" pitchFamily="34" charset="0"/>
              </a:rPr>
              <a:t>factory</a:t>
            </a:r>
            <a:r>
              <a:rPr lang="de-DE" sz="2600" dirty="0" smtClean="0">
                <a:latin typeface="Arial" pitchFamily="34" charset="0"/>
                <a:cs typeface="Arial" pitchFamily="34" charset="0"/>
              </a:rPr>
              <a:t> </a:t>
            </a:r>
          </a:p>
          <a:p>
            <a:r>
              <a:rPr lang="de-DE" sz="2600" dirty="0" smtClean="0">
                <a:latin typeface="Arial" pitchFamily="34" charset="0"/>
                <a:cs typeface="Arial" pitchFamily="34" charset="0"/>
              </a:rPr>
              <a:t>     </a:t>
            </a:r>
            <a:r>
              <a:rPr lang="de-DE" sz="2600" dirty="0" err="1" smtClean="0">
                <a:latin typeface="Arial" pitchFamily="34" charset="0"/>
                <a:cs typeface="Arial" pitchFamily="34" charset="0"/>
              </a:rPr>
              <a:t>workers</a:t>
            </a:r>
            <a:r>
              <a:rPr lang="de-DE" sz="2600" dirty="0" smtClean="0">
                <a:latin typeface="Arial" pitchFamily="34" charset="0"/>
                <a:cs typeface="Arial" pitchFamily="34" charset="0"/>
              </a:rPr>
              <a:t> of </a:t>
            </a:r>
            <a:r>
              <a:rPr lang="de-DE" sz="2600" dirty="0" err="1" smtClean="0">
                <a:latin typeface="Arial" pitchFamily="34" charset="0"/>
                <a:cs typeface="Arial" pitchFamily="34" charset="0"/>
              </a:rPr>
              <a:t>Bangladesh</a:t>
            </a:r>
            <a:endParaRPr lang="de-DE" sz="2600" dirty="0">
              <a:latin typeface="Arial" pitchFamily="34" charset="0"/>
              <a:cs typeface="Arial" pitchFamily="34" charset="0"/>
            </a:endParaRPr>
          </a:p>
        </p:txBody>
      </p:sp>
      <p:pic>
        <p:nvPicPr>
          <p:cNvPr id="5" name="Picture 2" descr="http://mamiverse.com/wp-content/uploads/2014/11/Save-Yourself-13-Odd-Ways-to-Trick-Yourself-into-Saving-Money-MainPhoto.jpg"/>
          <p:cNvPicPr>
            <a:picLocks noChangeAspect="1" noChangeArrowheads="1"/>
          </p:cNvPicPr>
          <p:nvPr/>
        </p:nvPicPr>
        <p:blipFill>
          <a:blip r:embed="rId2" cstate="print"/>
          <a:srcRect l="4365" t="19830" r="38889"/>
          <a:stretch>
            <a:fillRect/>
          </a:stretch>
        </p:blipFill>
        <p:spPr bwMode="auto">
          <a:xfrm>
            <a:off x="467544" y="188640"/>
            <a:ext cx="936104" cy="873359"/>
          </a:xfrm>
          <a:prstGeom prst="rect">
            <a:avLst/>
          </a:prstGeom>
          <a:noFill/>
        </p:spPr>
      </p:pic>
      <p:pic>
        <p:nvPicPr>
          <p:cNvPr id="8" name="Espace réservé du contenu 10" descr="Capture d’écran 2016-06-28 à 16.56.45.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4118" b="-27527"/>
          <a:stretch>
            <a:fillRect/>
          </a:stretch>
        </p:blipFill>
        <p:spPr>
          <a:xfrm>
            <a:off x="467544" y="1844824"/>
            <a:ext cx="8485824" cy="404954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pPr algn="ctr"/>
            <a:r>
              <a:rPr lang="de-DE" sz="3600" dirty="0" err="1" smtClean="0">
                <a:solidFill>
                  <a:schemeClr val="bg1"/>
                </a:solidFill>
              </a:rPr>
              <a:t>Our</a:t>
            </a:r>
            <a:r>
              <a:rPr lang="de-DE" sz="3600" dirty="0" smtClean="0">
                <a:solidFill>
                  <a:schemeClr val="bg1"/>
                </a:solidFill>
              </a:rPr>
              <a:t> </a:t>
            </a:r>
            <a:r>
              <a:rPr lang="de-DE" sz="3600" dirty="0" err="1" smtClean="0">
                <a:solidFill>
                  <a:schemeClr val="bg1"/>
                </a:solidFill>
              </a:rPr>
              <a:t>product</a:t>
            </a:r>
            <a:endParaRPr lang="de-DE" sz="3600" dirty="0">
              <a:solidFill>
                <a:schemeClr val="bg1"/>
              </a:solidFill>
            </a:endParaRPr>
          </a:p>
        </p:txBody>
      </p:sp>
      <p:pic>
        <p:nvPicPr>
          <p:cNvPr id="7" name="Inhaltsplatzhalter 6" descr="Logo BsbB 4.png"/>
          <p:cNvPicPr>
            <a:picLocks noGrp="1" noChangeAspect="1"/>
          </p:cNvPicPr>
          <p:nvPr>
            <p:ph idx="1"/>
          </p:nvPr>
        </p:nvPicPr>
        <p:blipFill>
          <a:blip r:embed="rId2" cstate="print"/>
          <a:stretch>
            <a:fillRect/>
          </a:stretch>
        </p:blipFill>
        <p:spPr>
          <a:xfrm>
            <a:off x="2339752" y="1558433"/>
            <a:ext cx="4536504" cy="3742776"/>
          </a:xfrm>
        </p:spPr>
      </p:pic>
      <p:sp>
        <p:nvSpPr>
          <p:cNvPr id="8" name="Textfeld 7"/>
          <p:cNvSpPr txBox="1"/>
          <p:nvPr/>
        </p:nvSpPr>
        <p:spPr>
          <a:xfrm>
            <a:off x="107504" y="5517232"/>
            <a:ext cx="9036496" cy="477054"/>
          </a:xfrm>
          <a:prstGeom prst="rect">
            <a:avLst/>
          </a:prstGeom>
          <a:noFill/>
        </p:spPr>
        <p:txBody>
          <a:bodyPr wrap="square" rtlCol="0">
            <a:spAutoFit/>
          </a:bodyPr>
          <a:lstStyle/>
          <a:p>
            <a:pPr algn="ctr"/>
            <a:r>
              <a:rPr lang="de-DE" sz="2500" dirty="0" smtClean="0">
                <a:latin typeface="Arial" pitchFamily="34" charset="0"/>
                <a:cs typeface="Arial" pitchFamily="34" charset="0"/>
              </a:rPr>
              <a:t>- A </a:t>
            </a:r>
            <a:r>
              <a:rPr lang="de-DE" sz="2500" dirty="0" err="1" smtClean="0">
                <a:latin typeface="Arial" pitchFamily="34" charset="0"/>
                <a:cs typeface="Arial" pitchFamily="34" charset="0"/>
              </a:rPr>
              <a:t>microsaving</a:t>
            </a:r>
            <a:r>
              <a:rPr lang="de-DE" sz="2500" dirty="0" smtClean="0">
                <a:latin typeface="Arial" pitchFamily="34" charset="0"/>
                <a:cs typeface="Arial" pitchFamily="34" charset="0"/>
              </a:rPr>
              <a:t> </a:t>
            </a:r>
            <a:r>
              <a:rPr lang="de-DE" sz="2500" dirty="0" err="1" smtClean="0">
                <a:latin typeface="Arial" pitchFamily="34" charset="0"/>
                <a:cs typeface="Arial" pitchFamily="34" charset="0"/>
              </a:rPr>
              <a:t>product</a:t>
            </a:r>
            <a:r>
              <a:rPr lang="de-DE" sz="2500" dirty="0" smtClean="0">
                <a:latin typeface="Arial" pitchFamily="34" charset="0"/>
                <a:cs typeface="Arial" pitchFamily="34" charset="0"/>
              </a:rPr>
              <a:t> </a:t>
            </a:r>
            <a:r>
              <a:rPr lang="de-DE" sz="2500" dirty="0" err="1" smtClean="0">
                <a:latin typeface="Arial" pitchFamily="34" charset="0"/>
                <a:cs typeface="Arial" pitchFamily="34" charset="0"/>
              </a:rPr>
              <a:t>for</a:t>
            </a:r>
            <a:r>
              <a:rPr lang="de-DE" sz="2500" dirty="0" smtClean="0">
                <a:latin typeface="Arial" pitchFamily="34" charset="0"/>
                <a:cs typeface="Arial" pitchFamily="34" charset="0"/>
              </a:rPr>
              <a:t> </a:t>
            </a:r>
            <a:r>
              <a:rPr lang="de-DE" sz="2500" dirty="0" err="1" smtClean="0">
                <a:latin typeface="Arial" pitchFamily="34" charset="0"/>
                <a:cs typeface="Arial" pitchFamily="34" charset="0"/>
              </a:rPr>
              <a:t>factory</a:t>
            </a:r>
            <a:r>
              <a:rPr lang="de-DE" sz="2500" dirty="0" smtClean="0">
                <a:latin typeface="Arial" pitchFamily="34" charset="0"/>
                <a:cs typeface="Arial" pitchFamily="34" charset="0"/>
              </a:rPr>
              <a:t> </a:t>
            </a:r>
            <a:r>
              <a:rPr lang="de-DE" sz="2500" dirty="0" err="1" smtClean="0">
                <a:latin typeface="Arial" pitchFamily="34" charset="0"/>
                <a:cs typeface="Arial" pitchFamily="34" charset="0"/>
              </a:rPr>
              <a:t>workers</a:t>
            </a:r>
            <a:r>
              <a:rPr lang="de-DE" sz="2500" dirty="0" smtClean="0">
                <a:latin typeface="Arial" pitchFamily="34" charset="0"/>
                <a:cs typeface="Arial" pitchFamily="34" charset="0"/>
              </a:rPr>
              <a:t> in </a:t>
            </a:r>
            <a:r>
              <a:rPr lang="de-DE" sz="2500" dirty="0" err="1" smtClean="0">
                <a:latin typeface="Arial" pitchFamily="34" charset="0"/>
                <a:cs typeface="Arial" pitchFamily="34" charset="0"/>
              </a:rPr>
              <a:t>Bangladesh</a:t>
            </a:r>
            <a:r>
              <a:rPr lang="de-DE" sz="2500" dirty="0" smtClean="0">
                <a:latin typeface="Arial" pitchFamily="34" charset="0"/>
                <a:cs typeface="Arial" pitchFamily="34" charset="0"/>
              </a:rPr>
              <a:t> -</a:t>
            </a:r>
            <a:endParaRPr lang="de-DE" sz="2500" dirty="0">
              <a:latin typeface="Arial" pitchFamily="34" charset="0"/>
              <a:cs typeface="Arial" pitchFamily="34" charset="0"/>
            </a:endParaRPr>
          </a:p>
        </p:txBody>
      </p:sp>
      <p:pic>
        <p:nvPicPr>
          <p:cNvPr id="5" name="Picture 2" descr="http://mamiverse.com/wp-content/uploads/2014/11/Save-Yourself-13-Odd-Ways-to-Trick-Yourself-into-Saving-Money-MainPhoto.jpg"/>
          <p:cNvPicPr>
            <a:picLocks noChangeAspect="1" noChangeArrowheads="1"/>
          </p:cNvPicPr>
          <p:nvPr/>
        </p:nvPicPr>
        <p:blipFill>
          <a:blip r:embed="rId3" cstate="print"/>
          <a:srcRect/>
          <a:stretch>
            <a:fillRect/>
          </a:stretch>
        </p:blipFill>
        <p:spPr bwMode="auto">
          <a:xfrm>
            <a:off x="611560" y="188640"/>
            <a:ext cx="1440160" cy="951048"/>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4_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3_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5_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1109</Words>
  <Application>Microsoft Office PowerPoint</Application>
  <PresentationFormat>Bildschirmpräsentation (4:3)</PresentationFormat>
  <Paragraphs>336</Paragraphs>
  <Slides>34</Slides>
  <Notes>2</Notes>
  <HiddenSlides>0</HiddenSlides>
  <MMClips>1</MMClips>
  <ScaleCrop>false</ScaleCrop>
  <HeadingPairs>
    <vt:vector size="4" baseType="variant">
      <vt:variant>
        <vt:lpstr>Design</vt:lpstr>
      </vt:variant>
      <vt:variant>
        <vt:i4>7</vt:i4>
      </vt:variant>
      <vt:variant>
        <vt:lpstr>Folientitel</vt:lpstr>
      </vt:variant>
      <vt:variant>
        <vt:i4>34</vt:i4>
      </vt:variant>
    </vt:vector>
  </HeadingPairs>
  <TitlesOfParts>
    <vt:vector size="41" baseType="lpstr">
      <vt:lpstr>Larissa-Design</vt:lpstr>
      <vt:lpstr>Modul</vt:lpstr>
      <vt:lpstr>1_Modul</vt:lpstr>
      <vt:lpstr>2_Modul</vt:lpstr>
      <vt:lpstr>4_Modul</vt:lpstr>
      <vt:lpstr>3_Modul</vt:lpstr>
      <vt:lpstr>5_Modul</vt:lpstr>
      <vt:lpstr>“Bangladeshis save for a better Bangladesh” </vt:lpstr>
      <vt:lpstr>Table of contents</vt:lpstr>
      <vt:lpstr>Macroeconomic context of Bangladesh </vt:lpstr>
      <vt:lpstr>Folie 4</vt:lpstr>
      <vt:lpstr>Folie 5</vt:lpstr>
      <vt:lpstr>Trend of savings in Bangladesh</vt:lpstr>
      <vt:lpstr>Trend of savings in Bangladesh</vt:lpstr>
      <vt:lpstr>Supply of saving products</vt:lpstr>
      <vt:lpstr>Our product</vt:lpstr>
      <vt:lpstr>Target group</vt:lpstr>
      <vt:lpstr>Target group </vt:lpstr>
      <vt:lpstr>Folie 12</vt:lpstr>
      <vt:lpstr>Folie 13</vt:lpstr>
      <vt:lpstr>Folie 14</vt:lpstr>
      <vt:lpstr>Folie 15</vt:lpstr>
      <vt:lpstr>Folie 16</vt:lpstr>
      <vt:lpstr>Folie 17</vt:lpstr>
      <vt:lpstr>Folie 18</vt:lpstr>
      <vt:lpstr>Folie 19</vt:lpstr>
      <vt:lpstr>Folie 20</vt:lpstr>
      <vt:lpstr>Folie 21</vt:lpstr>
      <vt:lpstr>Bonussystem</vt:lpstr>
      <vt:lpstr>Bonussystem</vt:lpstr>
      <vt:lpstr>Benefits</vt:lpstr>
      <vt:lpstr>Cognitive biases </vt:lpstr>
      <vt:lpstr>Challenges and Conclusion</vt:lpstr>
      <vt:lpstr>Folie 27</vt:lpstr>
      <vt:lpstr>Answers</vt:lpstr>
      <vt:lpstr>Thank you for your attention!</vt:lpstr>
      <vt:lpstr>appendix</vt:lpstr>
      <vt:lpstr>Saving Formular</vt:lpstr>
      <vt:lpstr>Langfristige Perspektive</vt:lpstr>
      <vt:lpstr>Mail of Ernsting‘s family</vt:lpstr>
      <vt:lpstr>Mail of Bestseller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Sarah</dc:creator>
  <cp:lastModifiedBy>Sarah</cp:lastModifiedBy>
  <cp:revision>46</cp:revision>
  <dcterms:created xsi:type="dcterms:W3CDTF">2016-06-20T13:05:16Z</dcterms:created>
  <dcterms:modified xsi:type="dcterms:W3CDTF">2016-06-30T09:08:31Z</dcterms:modified>
</cp:coreProperties>
</file>